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4"/>
  </p:sldMasterIdLst>
  <p:notesMasterIdLst>
    <p:notesMasterId r:id="rId35"/>
  </p:notesMasterIdLst>
  <p:sldIdLst>
    <p:sldId id="257" r:id="rId5"/>
    <p:sldId id="258" r:id="rId6"/>
    <p:sldId id="289" r:id="rId7"/>
    <p:sldId id="282" r:id="rId8"/>
    <p:sldId id="259" r:id="rId9"/>
    <p:sldId id="260" r:id="rId10"/>
    <p:sldId id="261" r:id="rId11"/>
    <p:sldId id="262" r:id="rId12"/>
    <p:sldId id="287" r:id="rId13"/>
    <p:sldId id="292" r:id="rId14"/>
    <p:sldId id="296" r:id="rId15"/>
    <p:sldId id="286" r:id="rId16"/>
    <p:sldId id="299" r:id="rId17"/>
    <p:sldId id="263" r:id="rId18"/>
    <p:sldId id="264" r:id="rId19"/>
    <p:sldId id="267" r:id="rId20"/>
    <p:sldId id="268" r:id="rId21"/>
    <p:sldId id="269" r:id="rId22"/>
    <p:sldId id="297" r:id="rId23"/>
    <p:sldId id="293" r:id="rId24"/>
    <p:sldId id="290" r:id="rId25"/>
    <p:sldId id="271" r:id="rId26"/>
    <p:sldId id="291" r:id="rId27"/>
    <p:sldId id="285" r:id="rId28"/>
    <p:sldId id="295" r:id="rId29"/>
    <p:sldId id="294" r:id="rId30"/>
    <p:sldId id="298" r:id="rId31"/>
    <p:sldId id="283" r:id="rId32"/>
    <p:sldId id="284" r:id="rId33"/>
    <p:sldId id="280" r:id="rId3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506F3E9-2BA6-461A-BA83-C4E2B3F4B1DF}">
          <p14:sldIdLst>
            <p14:sldId id="257"/>
            <p14:sldId id="258"/>
            <p14:sldId id="289"/>
            <p14:sldId id="282"/>
            <p14:sldId id="259"/>
            <p14:sldId id="260"/>
            <p14:sldId id="261"/>
            <p14:sldId id="262"/>
            <p14:sldId id="287"/>
            <p14:sldId id="292"/>
            <p14:sldId id="296"/>
            <p14:sldId id="286"/>
            <p14:sldId id="299"/>
            <p14:sldId id="263"/>
            <p14:sldId id="264"/>
          </p14:sldIdLst>
        </p14:section>
        <p14:section name="Untitled Section" id="{6DCEFA54-BD98-40CD-BA2E-0C164D98F1CD}">
          <p14:sldIdLst>
            <p14:sldId id="267"/>
            <p14:sldId id="268"/>
            <p14:sldId id="269"/>
            <p14:sldId id="297"/>
            <p14:sldId id="293"/>
            <p14:sldId id="290"/>
            <p14:sldId id="271"/>
            <p14:sldId id="291"/>
            <p14:sldId id="285"/>
            <p14:sldId id="295"/>
            <p14:sldId id="294"/>
            <p14:sldId id="298"/>
            <p14:sldId id="283"/>
            <p14:sldId id="284"/>
            <p14:sldId id="28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9794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804" autoAdjust="0"/>
    <p:restoredTop sz="85135" autoAdjust="0"/>
  </p:normalViewPr>
  <p:slideViewPr>
    <p:cSldViewPr snapToGrid="0">
      <p:cViewPr varScale="1">
        <p:scale>
          <a:sx n="98" d="100"/>
          <a:sy n="98" d="100"/>
        </p:scale>
        <p:origin x="159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uoe.sharepoint.com/sites/PrincipalsOffice2/Shared%20Documents/Exec%20Office/Speeches%20and%20presentations/General%20Council%20-%20student%20stats%20for%20Feb%20202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uoe.sharepoint.com/sites/PrincipalsOffice2/Shared%20Documents/Exec%20Office/Speeches%20and%20presentations/General%20Council%20-%20student%20stats%20for%20Feb%20202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uoe.sharepoint.com/sites/PrincipalsOffice2/Shared%20Documents/Exec%20Office/Speeches%20and%20presentations/General%20Council%20-%20student%20stats%20for%20Feb%20202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GB" sz="2000" baseline="0" dirty="0" smtClean="0">
                <a:solidFill>
                  <a:sysClr val="windowText" lastClr="000000"/>
                </a:solidFill>
              </a:rPr>
              <a:t>College </a:t>
            </a:r>
            <a:endParaRPr lang="en-GB" sz="2000" dirty="0">
              <a:solidFill>
                <a:sysClr val="windowText" lastClr="000000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4931205599300085"/>
          <c:y val="0.15109736282964628"/>
          <c:w val="0.70493144356955373"/>
          <c:h val="0.78675384326959119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A73-4A25-8DD0-D866FDE61076}"/>
              </c:ext>
            </c:extLst>
          </c:dPt>
          <c:dPt>
            <c:idx val="1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A73-4A25-8DD0-D866FDE61076}"/>
              </c:ext>
            </c:extLst>
          </c:dPt>
          <c:dPt>
            <c:idx val="2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DA73-4A25-8DD0-D866FDE61076}"/>
              </c:ext>
            </c:extLst>
          </c:dPt>
          <c:dLbls>
            <c:dLbl>
              <c:idx val="0"/>
              <c:layout>
                <c:manualLayout>
                  <c:x val="2.1333333333333333E-2"/>
                  <c:y val="0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0368447944006999"/>
                      <c:h val="0.253313648293963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A73-4A25-8DD0-D866FDE61076}"/>
                </c:ext>
              </c:extLst>
            </c:dLbl>
            <c:dLbl>
              <c:idx val="1"/>
              <c:layout>
                <c:manualLayout>
                  <c:x val="-0.10620108486439195"/>
                  <c:y val="5.158730158730158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883093613298338"/>
                      <c:h val="0.2193410198725159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A73-4A25-8DD0-D866FDE61076}"/>
                </c:ext>
              </c:extLst>
            </c:dLbl>
            <c:dLbl>
              <c:idx val="2"/>
              <c:layout>
                <c:manualLayout>
                  <c:x val="-0.12088888888888889"/>
                  <c:y val="-9.126984126984126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611219597550307"/>
                      <c:h val="0.2272775278090238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A73-4A25-8DD0-D866FDE61076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'[General Council - student stats for Feb 2021.xlsx]Sheet1'!$A$4:$A$6</c:f>
              <c:strCache>
                <c:ptCount val="3"/>
                <c:pt idx="0">
                  <c:v>Arts, Humanities &amp; Social Science</c:v>
                </c:pt>
                <c:pt idx="1">
                  <c:v>Medicine &amp; Vet Medicine</c:v>
                </c:pt>
                <c:pt idx="2">
                  <c:v>Science &amp; Engineering</c:v>
                </c:pt>
              </c:strCache>
            </c:strRef>
          </c:cat>
          <c:val>
            <c:numRef>
              <c:f>'[General Council - student stats for Feb 2021.xlsx]Sheet1'!$C$4:$C$6</c:f>
              <c:numCache>
                <c:formatCode>0%</c:formatCode>
                <c:ptCount val="3"/>
                <c:pt idx="0">
                  <c:v>0.57998202651089648</c:v>
                </c:pt>
                <c:pt idx="1">
                  <c:v>0.16288474500112335</c:v>
                </c:pt>
                <c:pt idx="2">
                  <c:v>0.2571332284879802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A73-4A25-8DD0-D866FDE610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GB" sz="2000">
                <a:solidFill>
                  <a:sysClr val="windowText" lastClr="000000"/>
                </a:solidFill>
              </a:rPr>
              <a:t>domicile region on entry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1645343201722683"/>
          <c:y val="0.15802507943124466"/>
          <c:w val="0.76092922904003568"/>
          <c:h val="0.84197492056875534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361-4B4B-A601-72B3A526B6B7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B361-4B4B-A601-72B3A526B6B7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B361-4B4B-A601-72B3A526B6B7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B361-4B4B-A601-72B3A526B6B7}"/>
              </c:ext>
            </c:extLst>
          </c:dPt>
          <c:dLbls>
            <c:dLbl>
              <c:idx val="0"/>
              <c:layout>
                <c:manualLayout>
                  <c:x val="6.5040631901320325E-2"/>
                  <c:y val="-7.8895439004973214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B361-4B4B-A601-72B3A526B6B7}"/>
                </c:ext>
              </c:extLst>
            </c:dLbl>
            <c:dLbl>
              <c:idx val="1"/>
              <c:layout>
                <c:manualLayout>
                  <c:x val="4.6973789706509131E-2"/>
                  <c:y val="2.7613403651740479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B361-4B4B-A601-72B3A526B6B7}"/>
                </c:ext>
              </c:extLst>
            </c:dLbl>
            <c:dLbl>
              <c:idx val="2"/>
              <c:layout>
                <c:manualLayout>
                  <c:x val="-2.1680210633773442E-2"/>
                  <c:y val="3.550294755223794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B361-4B4B-A601-72B3A526B6B7}"/>
                </c:ext>
              </c:extLst>
            </c:dLbl>
            <c:dLbl>
              <c:idx val="3"/>
              <c:layout>
                <c:manualLayout>
                  <c:x val="-4.3360421267546904E-2"/>
                  <c:y val="-7.100589510447588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B361-4B4B-A601-72B3A526B6B7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'[General Council - student stats for Feb 2021.xlsx]Sheet1'!$A$12:$A$15</c:f>
              <c:strCache>
                <c:ptCount val="4"/>
                <c:pt idx="0">
                  <c:v>Scotland</c:v>
                </c:pt>
                <c:pt idx="1">
                  <c:v>Other UK</c:v>
                </c:pt>
                <c:pt idx="2">
                  <c:v>EU</c:v>
                </c:pt>
                <c:pt idx="3">
                  <c:v>Overseas</c:v>
                </c:pt>
              </c:strCache>
            </c:strRef>
          </c:cat>
          <c:val>
            <c:numRef>
              <c:f>'[General Council - student stats for Feb 2021.xlsx]Sheet1'!$C$12:$C$15</c:f>
              <c:numCache>
                <c:formatCode>0%</c:formatCode>
                <c:ptCount val="4"/>
                <c:pt idx="0">
                  <c:v>0.25735789710177487</c:v>
                </c:pt>
                <c:pt idx="1">
                  <c:v>0.25387553358795778</c:v>
                </c:pt>
                <c:pt idx="2">
                  <c:v>0.12087171422152325</c:v>
                </c:pt>
                <c:pt idx="3">
                  <c:v>0.36789485508874409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361-4B4B-A601-72B3A526B6B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0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A83-4E3F-A34B-9B6C634DF3E0}"/>
              </c:ext>
            </c:extLst>
          </c:dPt>
          <c:dPt>
            <c:idx val="1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A83-4E3F-A34B-9B6C634DF3E0}"/>
              </c:ext>
            </c:extLst>
          </c:dPt>
          <c:dPt>
            <c:idx val="2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A83-4E3F-A34B-9B6C634DF3E0}"/>
              </c:ext>
            </c:extLst>
          </c:dPt>
          <c:dPt>
            <c:idx val="3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4A83-4E3F-A34B-9B6C634DF3E0}"/>
              </c:ext>
            </c:extLst>
          </c:dPt>
          <c:dPt>
            <c:idx val="4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4A83-4E3F-A34B-9B6C634DF3E0}"/>
              </c:ext>
            </c:extLst>
          </c:dPt>
          <c:dPt>
            <c:idx val="5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4A83-4E3F-A34B-9B6C634DF3E0}"/>
              </c:ext>
            </c:extLst>
          </c:dPt>
          <c:dPt>
            <c:idx val="6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4A83-4E3F-A34B-9B6C634DF3E0}"/>
              </c:ext>
            </c:extLst>
          </c:dPt>
          <c:dPt>
            <c:idx val="7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4A83-4E3F-A34B-9B6C634DF3E0}"/>
              </c:ext>
            </c:extLst>
          </c:dPt>
          <c:dPt>
            <c:idx val="8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4A83-4E3F-A34B-9B6C634DF3E0}"/>
              </c:ext>
            </c:extLst>
          </c:dPt>
          <c:dPt>
            <c:idx val="9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4A83-4E3F-A34B-9B6C634DF3E0}"/>
              </c:ext>
            </c:extLst>
          </c:dPt>
          <c:dPt>
            <c:idx val="1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4A83-4E3F-A34B-9B6C634DF3E0}"/>
              </c:ext>
            </c:extLst>
          </c:dPt>
          <c:dPt>
            <c:idx val="11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4A83-4E3F-A34B-9B6C634DF3E0}"/>
              </c:ext>
            </c:extLst>
          </c:dPt>
          <c:dPt>
            <c:idx val="12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4A83-4E3F-A34B-9B6C634DF3E0}"/>
              </c:ext>
            </c:extLst>
          </c:dPt>
          <c:dPt>
            <c:idx val="13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4A83-4E3F-A34B-9B6C634DF3E0}"/>
              </c:ext>
            </c:extLst>
          </c:dPt>
          <c:dPt>
            <c:idx val="14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4A83-4E3F-A34B-9B6C634DF3E0}"/>
              </c:ext>
            </c:extLst>
          </c:dPt>
          <c:dPt>
            <c:idx val="15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4A83-4E3F-A34B-9B6C634DF3E0}"/>
              </c:ext>
            </c:extLst>
          </c:dPt>
          <c:dPt>
            <c:idx val="16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1-4A83-4E3F-A34B-9B6C634DF3E0}"/>
              </c:ext>
            </c:extLst>
          </c:dPt>
          <c:dPt>
            <c:idx val="17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3-4A83-4E3F-A34B-9B6C634DF3E0}"/>
              </c:ext>
            </c:extLst>
          </c:dPt>
          <c:dPt>
            <c:idx val="18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5-4A83-4E3F-A34B-9B6C634DF3E0}"/>
              </c:ext>
            </c:extLst>
          </c:dPt>
          <c:dPt>
            <c:idx val="19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7-4A83-4E3F-A34B-9B6C634DF3E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'[General Council - student stats for Feb 2021.xlsx]Sheet1'!$A$27:$A$46</c:f>
              <c:strCache>
                <c:ptCount val="20"/>
                <c:pt idx="0">
                  <c:v>China</c:v>
                </c:pt>
                <c:pt idx="1">
                  <c:v>U.S.A</c:v>
                </c:pt>
                <c:pt idx="2">
                  <c:v>Germany</c:v>
                </c:pt>
                <c:pt idx="3">
                  <c:v>Canada</c:v>
                </c:pt>
                <c:pt idx="4">
                  <c:v>India</c:v>
                </c:pt>
                <c:pt idx="5">
                  <c:v>Australia</c:v>
                </c:pt>
                <c:pt idx="6">
                  <c:v>Spain</c:v>
                </c:pt>
                <c:pt idx="7">
                  <c:v>Italy</c:v>
                </c:pt>
                <c:pt idx="8">
                  <c:v>Malaysia</c:v>
                </c:pt>
                <c:pt idx="9">
                  <c:v>Ireland</c:v>
                </c:pt>
                <c:pt idx="10">
                  <c:v>Hong Kong</c:v>
                </c:pt>
                <c:pt idx="11">
                  <c:v>France</c:v>
                </c:pt>
                <c:pt idx="12">
                  <c:v>Singapore</c:v>
                </c:pt>
                <c:pt idx="13">
                  <c:v>Greece</c:v>
                </c:pt>
                <c:pt idx="14">
                  <c:v>Norway</c:v>
                </c:pt>
                <c:pt idx="15">
                  <c:v>Poland</c:v>
                </c:pt>
                <c:pt idx="16">
                  <c:v>Netherlands</c:v>
                </c:pt>
                <c:pt idx="17">
                  <c:v>Sweden</c:v>
                </c:pt>
                <c:pt idx="18">
                  <c:v>South Africa</c:v>
                </c:pt>
                <c:pt idx="19">
                  <c:v>Switzerland</c:v>
                </c:pt>
              </c:strCache>
            </c:strRef>
          </c:cat>
          <c:val>
            <c:numRef>
              <c:f>'[General Council - student stats for Feb 2021.xlsx]Sheet1'!$C$27:$C$46</c:f>
              <c:numCache>
                <c:formatCode>#,##0</c:formatCode>
                <c:ptCount val="20"/>
                <c:pt idx="0">
                  <c:v>6315</c:v>
                </c:pt>
                <c:pt idx="1">
                  <c:v>2905</c:v>
                </c:pt>
                <c:pt idx="2" formatCode="0">
                  <c:v>755</c:v>
                </c:pt>
                <c:pt idx="3" formatCode="0">
                  <c:v>615</c:v>
                </c:pt>
                <c:pt idx="4" formatCode="0">
                  <c:v>535</c:v>
                </c:pt>
                <c:pt idx="5" formatCode="0">
                  <c:v>445</c:v>
                </c:pt>
                <c:pt idx="6" formatCode="0">
                  <c:v>445</c:v>
                </c:pt>
                <c:pt idx="7" formatCode="0">
                  <c:v>390</c:v>
                </c:pt>
                <c:pt idx="8" formatCode="0">
                  <c:v>350</c:v>
                </c:pt>
                <c:pt idx="9" formatCode="0">
                  <c:v>345</c:v>
                </c:pt>
                <c:pt idx="10" formatCode="0">
                  <c:v>320</c:v>
                </c:pt>
                <c:pt idx="11" formatCode="0">
                  <c:v>280</c:v>
                </c:pt>
                <c:pt idx="12" formatCode="0">
                  <c:v>250</c:v>
                </c:pt>
                <c:pt idx="13" formatCode="0">
                  <c:v>240</c:v>
                </c:pt>
                <c:pt idx="14" formatCode="0">
                  <c:v>190</c:v>
                </c:pt>
                <c:pt idx="15" formatCode="0">
                  <c:v>185</c:v>
                </c:pt>
                <c:pt idx="16" formatCode="0">
                  <c:v>175</c:v>
                </c:pt>
                <c:pt idx="17" formatCode="0">
                  <c:v>150</c:v>
                </c:pt>
                <c:pt idx="18" formatCode="0">
                  <c:v>130</c:v>
                </c:pt>
                <c:pt idx="19" formatCode="0">
                  <c:v>105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8-4A83-4E3F-A34B-9B6C634DF3E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385585896"/>
        <c:axId val="385585240"/>
        <c:extLst>
          <c:ext xmlns:c15="http://schemas.microsoft.com/office/drawing/2012/chart" uri="{02D57815-91ED-43cb-92C2-25804820EDAC}">
            <c15:filteredBarSeries>
              <c15:ser>
                <c:idx val="0"/>
                <c:order val="1"/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'[General Council - student stats for Feb 2021.xlsx]Sheet1'!$A$27:$A$46</c15:sqref>
                        </c15:formulaRef>
                      </c:ext>
                    </c:extLst>
                    <c:strCache>
                      <c:ptCount val="20"/>
                      <c:pt idx="0">
                        <c:v>China</c:v>
                      </c:pt>
                      <c:pt idx="1">
                        <c:v>U.S.A</c:v>
                      </c:pt>
                      <c:pt idx="2">
                        <c:v>Germany</c:v>
                      </c:pt>
                      <c:pt idx="3">
                        <c:v>Canada</c:v>
                      </c:pt>
                      <c:pt idx="4">
                        <c:v>India</c:v>
                      </c:pt>
                      <c:pt idx="5">
                        <c:v>Australia</c:v>
                      </c:pt>
                      <c:pt idx="6">
                        <c:v>Spain</c:v>
                      </c:pt>
                      <c:pt idx="7">
                        <c:v>Italy</c:v>
                      </c:pt>
                      <c:pt idx="8">
                        <c:v>Malaysia</c:v>
                      </c:pt>
                      <c:pt idx="9">
                        <c:v>Ireland</c:v>
                      </c:pt>
                      <c:pt idx="10">
                        <c:v>Hong Kong</c:v>
                      </c:pt>
                      <c:pt idx="11">
                        <c:v>France</c:v>
                      </c:pt>
                      <c:pt idx="12">
                        <c:v>Singapore</c:v>
                      </c:pt>
                      <c:pt idx="13">
                        <c:v>Greece</c:v>
                      </c:pt>
                      <c:pt idx="14">
                        <c:v>Norway</c:v>
                      </c:pt>
                      <c:pt idx="15">
                        <c:v>Poland</c:v>
                      </c:pt>
                      <c:pt idx="16">
                        <c:v>Netherlands</c:v>
                      </c:pt>
                      <c:pt idx="17">
                        <c:v>Sweden</c:v>
                      </c:pt>
                      <c:pt idx="18">
                        <c:v>South Africa</c:v>
                      </c:pt>
                      <c:pt idx="19">
                        <c:v>Switzerland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'[General Council - student stats for Feb 2021.xlsx]Sheet1'!$B$27:$B$46</c15:sqref>
                        </c15:formulaRef>
                      </c:ext>
                    </c:extLst>
                    <c:numCache>
                      <c:formatCode>General</c:formatCode>
                      <c:ptCount val="20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29-4A83-4E3F-A34B-9B6C634DF3E0}"/>
                  </c:ext>
                </c:extLst>
              </c15:ser>
            </c15:filteredBarSeries>
          </c:ext>
        </c:extLst>
      </c:barChart>
      <c:catAx>
        <c:axId val="385585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5585240"/>
        <c:crosses val="autoZero"/>
        <c:auto val="1"/>
        <c:lblAlgn val="ctr"/>
        <c:lblOffset val="100"/>
        <c:noMultiLvlLbl val="0"/>
      </c:catAx>
      <c:valAx>
        <c:axId val="38558524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385585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55AD70-4F9D-4300-8B60-9202A2D4BE45}" type="datetimeFigureOut">
              <a:rPr lang="en-GB" smtClean="0"/>
              <a:t>05/02/2021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842BD8-FBB8-4B60-BBD9-EA77A036836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0025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36547" indent="-28096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34983" indent="-2238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588974" indent="-2238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44554" indent="-2238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01723" indent="-2238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58890" indent="-2238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16057" indent="-2238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73225" indent="-2238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68D1F71-1643-4C7D-AC8D-0738BC3F134E}" type="slidenum">
              <a:rPr lang="en-GB" altLang="en-US" smtClean="0"/>
              <a:pPr eaLnBrk="1" hangingPunct="1">
                <a:spcBef>
                  <a:spcPct val="0"/>
                </a:spcBef>
              </a:pPr>
              <a:t>1</a:t>
            </a:fld>
            <a:endParaRPr lang="en-GB" altLang="en-US" dirty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8850" y="769938"/>
            <a:ext cx="4935538" cy="3700462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197" y="4699517"/>
            <a:ext cx="4984520" cy="4467738"/>
          </a:xfrm>
          <a:noFill/>
        </p:spPr>
        <p:txBody>
          <a:bodyPr/>
          <a:lstStyle/>
          <a:p>
            <a:pPr eaLnBrk="1" hangingPunct="1">
              <a:buFontTx/>
              <a:buChar char="•"/>
            </a:pPr>
            <a:endParaRPr lang="en-GB" altLang="en-US" dirty="0"/>
          </a:p>
          <a:p>
            <a:pPr eaLnBrk="1" hangingPunct="1">
              <a:buFontTx/>
              <a:buChar char="•"/>
            </a:pP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802989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550251-26A6-41B7-BA73-AC43050E96E6}" type="slidenum">
              <a:rPr lang="en-GB" smtClean="0"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9911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842BD8-FBB8-4B60-BBD9-EA77A0368363}" type="slidenum">
              <a:rPr lang="en-GB" smtClean="0"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97107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842BD8-FBB8-4B60-BBD9-EA77A0368363}" type="slidenum">
              <a:rPr lang="en-GB" smtClean="0"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78274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200" dirty="0" smtClean="0"/>
              <a:t>Award totals - higher than the 2018/19 figures but lower than the 3 year average, as no extraordinarily (£10m+) large awards were received in 2019/20 unlike in previous years.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200" dirty="0" smtClean="0"/>
              <a:t>Overall performance is in spite of the significant changes to working practices in the latter part of the year as a result of the COVID-19 pandemic.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842BD8-FBB8-4B60-BBD9-EA77A0368363}" type="slidenum">
              <a:rPr lang="en-GB" smtClean="0"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27952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842BD8-FBB8-4B60-BBD9-EA77A0368363}" type="slidenum">
              <a:rPr lang="en-GB" smtClean="0"/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93931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550251-26A6-41B7-BA73-AC43050E96E6}" type="slidenum">
              <a:rPr lang="en-GB" smtClean="0"/>
              <a:t>30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52064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842BD8-FBB8-4B60-BBD9-EA77A0368363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25766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550251-26A6-41B7-BA73-AC43050E96E6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53608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550251-26A6-41B7-BA73-AC43050E96E6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5414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550251-26A6-41B7-BA73-AC43050E96E6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9187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550251-26A6-41B7-BA73-AC43050E96E6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91457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842BD8-FBB8-4B60-BBD9-EA77A0368363}" type="slidenum">
              <a:rPr lang="en-GB" smtClean="0"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04314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842BD8-FBB8-4B60-BBD9-EA77A0368363}" type="slidenum">
              <a:rPr lang="en-GB" smtClean="0"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47741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842BD8-FBB8-4B60-BBD9-EA77A0368363}" type="slidenum">
              <a:rPr lang="en-GB" smtClean="0"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2352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CC6FB-E8C5-4EDC-A150-89CBCA58402F}" type="datetimeFigureOut">
              <a:rPr lang="en-GB" smtClean="0"/>
              <a:t>05/02/2021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EAF4E-2EA3-4211-8A72-71CB50F0BE5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7787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CC6FB-E8C5-4EDC-A150-89CBCA58402F}" type="datetimeFigureOut">
              <a:rPr lang="en-GB" smtClean="0"/>
              <a:t>05/02/2021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EAF4E-2EA3-4211-8A72-71CB50F0BE5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6085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CC6FB-E8C5-4EDC-A150-89CBCA58402F}" type="datetimeFigureOut">
              <a:rPr lang="en-GB" smtClean="0"/>
              <a:t>05/02/2021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EAF4E-2EA3-4211-8A72-71CB50F0BE5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7617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CC6FB-E8C5-4EDC-A150-89CBCA58402F}" type="datetimeFigureOut">
              <a:rPr lang="en-GB" smtClean="0"/>
              <a:t>05/02/2021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EAF4E-2EA3-4211-8A72-71CB50F0BE5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7711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CC6FB-E8C5-4EDC-A150-89CBCA58402F}" type="datetimeFigureOut">
              <a:rPr lang="en-GB" smtClean="0"/>
              <a:t>05/02/2021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EAF4E-2EA3-4211-8A72-71CB50F0BE5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7246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CC6FB-E8C5-4EDC-A150-89CBCA58402F}" type="datetimeFigureOut">
              <a:rPr lang="en-GB" smtClean="0"/>
              <a:t>05/02/2021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EAF4E-2EA3-4211-8A72-71CB50F0BE5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7902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CC6FB-E8C5-4EDC-A150-89CBCA58402F}" type="datetimeFigureOut">
              <a:rPr lang="en-GB" smtClean="0"/>
              <a:t>05/02/2021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EAF4E-2EA3-4211-8A72-71CB50F0BE5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8679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CC6FB-E8C5-4EDC-A150-89CBCA58402F}" type="datetimeFigureOut">
              <a:rPr lang="en-GB" smtClean="0"/>
              <a:t>05/02/2021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EAF4E-2EA3-4211-8A72-71CB50F0BE5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7911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CC6FB-E8C5-4EDC-A150-89CBCA58402F}" type="datetimeFigureOut">
              <a:rPr lang="en-GB" smtClean="0"/>
              <a:t>05/02/2021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EAF4E-2EA3-4211-8A72-71CB50F0BE5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9453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CC6FB-E8C5-4EDC-A150-89CBCA58402F}" type="datetimeFigureOut">
              <a:rPr lang="en-GB" smtClean="0"/>
              <a:t>05/02/2021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EAF4E-2EA3-4211-8A72-71CB50F0BE5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0133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CC6FB-E8C5-4EDC-A150-89CBCA58402F}" type="datetimeFigureOut">
              <a:rPr lang="en-GB" smtClean="0"/>
              <a:t>05/02/2021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EAF4E-2EA3-4211-8A72-71CB50F0BE5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0621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8CC6FB-E8C5-4EDC-A150-89CBCA58402F}" type="datetimeFigureOut">
              <a:rPr lang="en-GB" smtClean="0"/>
              <a:t>05/02/2021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7EAF4E-2EA3-4211-8A72-71CB50F0BE5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3977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d.ac.uk/finance/accounts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efi.ed.ac.uk/join-the-conversation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333376"/>
            <a:ext cx="8424862" cy="3148378"/>
          </a:xfrm>
          <a:noFill/>
        </p:spPr>
        <p:txBody>
          <a:bodyPr lIns="54000" rIns="54000">
            <a:normAutofit/>
          </a:bodyPr>
          <a:lstStyle/>
          <a:p>
            <a:pPr algn="ctr" eaLnBrk="1" hangingPunct="1"/>
            <a:r>
              <a:rPr lang="en-GB" altLang="en-US" sz="4000" b="1" dirty="0">
                <a:solidFill>
                  <a:schemeClr val="tx1"/>
                </a:solidFill>
              </a:rPr>
              <a:t>General Council</a:t>
            </a:r>
            <a:r>
              <a:rPr lang="en-GB" altLang="en-US" sz="4000" b="1" dirty="0">
                <a:solidFill>
                  <a:srgbClr val="0000CC"/>
                </a:solidFill>
              </a:rPr>
              <a:t/>
            </a:r>
            <a:br>
              <a:rPr lang="en-GB" altLang="en-US" sz="4000" b="1" dirty="0">
                <a:solidFill>
                  <a:srgbClr val="0000CC"/>
                </a:solidFill>
              </a:rPr>
            </a:br>
            <a:r>
              <a:rPr lang="en-GB" altLang="en-US" sz="4000" b="1" dirty="0">
                <a:solidFill>
                  <a:schemeClr val="accent5"/>
                </a:solidFill>
                <a:cs typeface="Arial" panose="020B0604020202020204" pitchFamily="34" charset="0"/>
              </a:rPr>
              <a:t/>
            </a:r>
            <a:br>
              <a:rPr lang="en-GB" altLang="en-US" sz="4000" b="1" dirty="0">
                <a:solidFill>
                  <a:schemeClr val="accent5"/>
                </a:solidFill>
                <a:cs typeface="Arial" panose="020B0604020202020204" pitchFamily="34" charset="0"/>
              </a:rPr>
            </a:br>
            <a:r>
              <a:rPr lang="en-GB" altLang="en-US" sz="4000" b="1" dirty="0" smtClean="0">
                <a:solidFill>
                  <a:schemeClr val="accent5"/>
                </a:solidFill>
                <a:cs typeface="Arial" panose="020B0604020202020204" pitchFamily="34" charset="0"/>
              </a:rPr>
              <a:t>Review of Academic </a:t>
            </a:r>
            <a:r>
              <a:rPr lang="en-GB" altLang="en-US" sz="4000" b="1" dirty="0">
                <a:solidFill>
                  <a:schemeClr val="accent5"/>
                </a:solidFill>
                <a:cs typeface="Arial" panose="020B0604020202020204" pitchFamily="34" charset="0"/>
              </a:rPr>
              <a:t>Year </a:t>
            </a:r>
            <a:r>
              <a:rPr lang="en-GB" altLang="en-US" sz="4000" b="1" dirty="0" smtClean="0">
                <a:solidFill>
                  <a:schemeClr val="accent5"/>
                </a:solidFill>
                <a:cs typeface="Arial" panose="020B0604020202020204" pitchFamily="34" charset="0"/>
              </a:rPr>
              <a:t>2019/20</a:t>
            </a:r>
            <a:r>
              <a:rPr lang="en-GB" altLang="en-US" sz="3600" b="1" dirty="0">
                <a:solidFill>
                  <a:schemeClr val="tx1"/>
                </a:solidFill>
                <a:cs typeface="Arial" panose="020B0604020202020204" pitchFamily="34" charset="0"/>
              </a:rPr>
              <a:t/>
            </a:r>
            <a:br>
              <a:rPr lang="en-GB" altLang="en-US" sz="3600" b="1" dirty="0">
                <a:solidFill>
                  <a:schemeClr val="tx1"/>
                </a:solidFill>
                <a:cs typeface="Arial" panose="020B0604020202020204" pitchFamily="34" charset="0"/>
              </a:rPr>
            </a:br>
            <a:r>
              <a:rPr lang="en-GB" altLang="en-US" sz="3400" b="1" dirty="0">
                <a:solidFill>
                  <a:schemeClr val="tx1"/>
                </a:solidFill>
              </a:rPr>
              <a:t/>
            </a:r>
            <a:br>
              <a:rPr lang="en-GB" altLang="en-US" sz="3400" b="1" dirty="0">
                <a:solidFill>
                  <a:schemeClr val="tx1"/>
                </a:solidFill>
              </a:rPr>
            </a:br>
            <a:r>
              <a:rPr lang="en-GB" altLang="en-US" sz="3200" dirty="0"/>
              <a:t>6</a:t>
            </a:r>
            <a:r>
              <a:rPr lang="en-GB" altLang="en-US" sz="3200" dirty="0" smtClean="0">
                <a:solidFill>
                  <a:schemeClr val="tx1"/>
                </a:solidFill>
              </a:rPr>
              <a:t> </a:t>
            </a:r>
            <a:r>
              <a:rPr lang="en-GB" altLang="en-US" sz="3200" dirty="0">
                <a:solidFill>
                  <a:schemeClr val="tx1"/>
                </a:solidFill>
              </a:rPr>
              <a:t>February </a:t>
            </a:r>
            <a:r>
              <a:rPr lang="en-GB" altLang="en-US" sz="3200" dirty="0" smtClean="0">
                <a:solidFill>
                  <a:schemeClr val="tx1"/>
                </a:solidFill>
              </a:rPr>
              <a:t>2021</a:t>
            </a:r>
            <a:endParaRPr lang="en-GB" altLang="en-US" sz="3200" dirty="0">
              <a:solidFill>
                <a:schemeClr val="tx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7319" y="3646488"/>
            <a:ext cx="6400800" cy="1079500"/>
          </a:xfrm>
        </p:spPr>
        <p:txBody>
          <a:bodyPr>
            <a:noAutofit/>
          </a:bodyPr>
          <a:lstStyle/>
          <a:p>
            <a:pPr eaLnBrk="1" hangingPunct="1"/>
            <a:r>
              <a:rPr lang="en-GB" altLang="en-US" sz="32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Professor </a:t>
            </a:r>
            <a:r>
              <a:rPr lang="en-GB" altLang="en-US" sz="32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Peter Mathieson</a:t>
            </a:r>
            <a:endParaRPr lang="en-GB" altLang="en-US" sz="32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eaLnBrk="1" hangingPunct="1"/>
            <a:r>
              <a:rPr lang="en-GB" altLang="en-US" sz="32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Principal and Vice-Chancellor</a:t>
            </a:r>
            <a:endParaRPr lang="en-GB" altLang="en-US" sz="32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</p:txBody>
      </p:sp>
      <p:pic>
        <p:nvPicPr>
          <p:cNvPr id="3076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1113" y="5146675"/>
            <a:ext cx="404653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8503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942" y="279137"/>
            <a:ext cx="8584602" cy="548376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>
                <a:solidFill>
                  <a:schemeClr val="accent5"/>
                </a:solidFill>
              </a:rPr>
              <a:t>Covid-19 Impact: Student </a:t>
            </a:r>
            <a:r>
              <a:rPr lang="en-GB" sz="3200" b="1" dirty="0" smtClean="0">
                <a:solidFill>
                  <a:schemeClr val="accent5"/>
                </a:solidFill>
              </a:rPr>
              <a:t>and Staff </a:t>
            </a:r>
            <a:endParaRPr lang="en-GB" sz="3200" b="1" dirty="0">
              <a:solidFill>
                <a:schemeClr val="accent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539" y="946671"/>
            <a:ext cx="8656915" cy="5508241"/>
          </a:xfrm>
        </p:spPr>
        <p:txBody>
          <a:bodyPr>
            <a:noAutofit/>
          </a:bodyPr>
          <a:lstStyle/>
          <a:p>
            <a:r>
              <a:rPr lang="en-GB" sz="2400" dirty="0"/>
              <a:t>Student acceptances for AY 2020-21 = 7,665, many deferred and entrance numbers totalled </a:t>
            </a:r>
            <a:r>
              <a:rPr lang="en-GB" sz="2400" dirty="0" smtClean="0"/>
              <a:t>6,800</a:t>
            </a:r>
            <a:endParaRPr lang="en-GB" sz="2400" dirty="0"/>
          </a:p>
          <a:p>
            <a:r>
              <a:rPr lang="en-GB" sz="2400" dirty="0"/>
              <a:t>Increased acceptances for </a:t>
            </a:r>
            <a:r>
              <a:rPr lang="en-GB" sz="2400" dirty="0" smtClean="0"/>
              <a:t>2020-21:</a:t>
            </a:r>
          </a:p>
          <a:p>
            <a:pPr lvl="1"/>
            <a:r>
              <a:rPr lang="en-GB" dirty="0"/>
              <a:t>I</a:t>
            </a:r>
            <a:r>
              <a:rPr lang="en-GB" dirty="0" smtClean="0"/>
              <a:t>n </a:t>
            </a:r>
            <a:r>
              <a:rPr lang="en-GB" dirty="0"/>
              <a:t>part related to the change to teacher assessed grades in the UK - more people met the conditions of their offers than in previous </a:t>
            </a:r>
            <a:r>
              <a:rPr lang="en-GB" dirty="0" smtClean="0"/>
              <a:t>years  </a:t>
            </a:r>
          </a:p>
          <a:p>
            <a:pPr lvl="1"/>
            <a:r>
              <a:rPr lang="en-GB" dirty="0"/>
              <a:t>A</a:t>
            </a:r>
            <a:r>
              <a:rPr lang="en-GB" dirty="0" smtClean="0"/>
              <a:t>lso </a:t>
            </a:r>
            <a:r>
              <a:rPr lang="en-GB" dirty="0"/>
              <a:t>more offers made to mitigate against the expected drop in students who would actually be able to </a:t>
            </a:r>
            <a:r>
              <a:rPr lang="en-GB" dirty="0" smtClean="0"/>
              <a:t>attend </a:t>
            </a:r>
            <a:endParaRPr lang="en-GB" dirty="0"/>
          </a:p>
          <a:p>
            <a:r>
              <a:rPr lang="en-GB" sz="2400" dirty="0"/>
              <a:t>Significant impact on the student </a:t>
            </a:r>
            <a:r>
              <a:rPr lang="en-GB" sz="2400" dirty="0" smtClean="0"/>
              <a:t>experience</a:t>
            </a:r>
          </a:p>
          <a:p>
            <a:pPr marL="0" indent="0">
              <a:buNone/>
            </a:pPr>
            <a:r>
              <a:rPr lang="en-GB" sz="2400" dirty="0" smtClean="0"/>
              <a:t>Staff made huge efforts and have risen to the challenge: </a:t>
            </a:r>
          </a:p>
          <a:p>
            <a:pPr lvl="1"/>
            <a:r>
              <a:rPr lang="en-GB" dirty="0" smtClean="0"/>
              <a:t>Pivot to hybrid </a:t>
            </a:r>
          </a:p>
          <a:p>
            <a:pPr lvl="1"/>
            <a:r>
              <a:rPr lang="en-GB" dirty="0" smtClean="0"/>
              <a:t>On campus support – Schools, ACE, ISG </a:t>
            </a:r>
          </a:p>
          <a:p>
            <a:pPr lvl="1"/>
            <a:r>
              <a:rPr lang="en-GB" dirty="0" smtClean="0"/>
              <a:t>Closing/reopening estate </a:t>
            </a:r>
            <a:endParaRPr lang="en-GB" dirty="0"/>
          </a:p>
          <a:p>
            <a:pPr marL="0" indent="0"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75159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28973"/>
          </a:xfrm>
        </p:spPr>
        <p:txBody>
          <a:bodyPr/>
          <a:lstStyle/>
          <a:p>
            <a:pPr algn="ctr"/>
            <a:r>
              <a:rPr lang="en-GB" sz="3200" b="1" dirty="0">
                <a:solidFill>
                  <a:srgbClr val="4472C4"/>
                </a:solidFill>
              </a:rPr>
              <a:t>Covid-19 Impact: </a:t>
            </a:r>
            <a:r>
              <a:rPr lang="en-GB" sz="3200" b="1" dirty="0" smtClean="0">
                <a:solidFill>
                  <a:srgbClr val="4472C4"/>
                </a:solidFill>
              </a:rPr>
              <a:t>Alumni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87736"/>
            <a:ext cx="7886700" cy="47892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600" dirty="0"/>
              <a:t>Alumni support for students greatly appreciated:</a:t>
            </a:r>
          </a:p>
          <a:p>
            <a:pPr lvl="0"/>
            <a:r>
              <a:rPr lang="en-GB" sz="2600" dirty="0"/>
              <a:t>G</a:t>
            </a:r>
            <a:r>
              <a:rPr lang="en-GB" sz="2600" dirty="0" smtClean="0"/>
              <a:t>ift </a:t>
            </a:r>
            <a:r>
              <a:rPr lang="en-GB" sz="2600" dirty="0"/>
              <a:t>support for student hardship higher than ever (on-going need</a:t>
            </a:r>
            <a:r>
              <a:rPr lang="en-GB" sz="2600" dirty="0" smtClean="0"/>
              <a:t>)</a:t>
            </a:r>
            <a:endParaRPr lang="en-GB" sz="2600" dirty="0"/>
          </a:p>
          <a:p>
            <a:pPr lvl="0"/>
            <a:r>
              <a:rPr lang="en-GB" sz="2600" dirty="0"/>
              <a:t>200 alumni partnered with staff to meet and walk/run with students staying in Edinburgh Halls over </a:t>
            </a:r>
            <a:r>
              <a:rPr lang="en-GB" sz="2600" dirty="0" smtClean="0"/>
              <a:t>the winter break</a:t>
            </a:r>
            <a:endParaRPr lang="en-GB" sz="2600" dirty="0"/>
          </a:p>
          <a:p>
            <a:pPr lvl="0"/>
            <a:r>
              <a:rPr lang="en-GB" sz="2600" dirty="0"/>
              <a:t>12,000+ now on Platform One, including more than 2,000 of our 2020/21 student intake </a:t>
            </a:r>
            <a:endParaRPr lang="en-GB" sz="2600" dirty="0" smtClean="0"/>
          </a:p>
          <a:p>
            <a:pPr lvl="1"/>
            <a:r>
              <a:rPr lang="en-GB" dirty="0" smtClean="0"/>
              <a:t>Alumni </a:t>
            </a:r>
            <a:r>
              <a:rPr lang="en-GB" dirty="0"/>
              <a:t>advice and mentoring more crucial than ever.  </a:t>
            </a:r>
            <a:r>
              <a:rPr lang="en-GB" sz="2300" dirty="0"/>
              <a:t> </a:t>
            </a:r>
            <a:endParaRPr lang="en-GB" sz="2300" dirty="0" smtClean="0"/>
          </a:p>
          <a:p>
            <a:r>
              <a:rPr lang="en-GB" sz="2600" dirty="0" smtClean="0"/>
              <a:t>Close </a:t>
            </a:r>
            <a:r>
              <a:rPr lang="en-GB" sz="2600" dirty="0"/>
              <a:t>engagement with </a:t>
            </a:r>
            <a:r>
              <a:rPr lang="en-GB" sz="2600" dirty="0" smtClean="0"/>
              <a:t>the Business </a:t>
            </a:r>
            <a:r>
              <a:rPr lang="en-GB" sz="2600" dirty="0"/>
              <a:t>Committee and wider </a:t>
            </a:r>
            <a:r>
              <a:rPr lang="en-GB" sz="2600" dirty="0" smtClean="0"/>
              <a:t>committees </a:t>
            </a:r>
            <a:r>
              <a:rPr lang="en-GB" sz="2600" dirty="0"/>
              <a:t>of </a:t>
            </a:r>
            <a:r>
              <a:rPr lang="en-GB" sz="2600" dirty="0" smtClean="0"/>
              <a:t>the General </a:t>
            </a:r>
            <a:r>
              <a:rPr lang="en-GB" sz="2600" dirty="0"/>
              <a:t>Council </a:t>
            </a:r>
            <a:r>
              <a:rPr lang="en-GB" sz="2600" dirty="0" smtClean="0"/>
              <a:t>throughout</a:t>
            </a:r>
            <a:endParaRPr lang="en-GB" sz="26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1234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6865" y="301142"/>
            <a:ext cx="5499125" cy="548376"/>
          </a:xfrm>
        </p:spPr>
        <p:txBody>
          <a:bodyPr>
            <a:noAutofit/>
          </a:bodyPr>
          <a:lstStyle/>
          <a:p>
            <a:pPr algn="ctr"/>
            <a:r>
              <a:rPr lang="en-GB" sz="3200" b="1" dirty="0">
                <a:solidFill>
                  <a:schemeClr val="accent5"/>
                </a:solidFill>
              </a:rPr>
              <a:t>Covid-19 Research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4616" y="849518"/>
            <a:ext cx="8543624" cy="5852496"/>
          </a:xfrm>
        </p:spPr>
        <p:txBody>
          <a:bodyPr>
            <a:normAutofit lnSpcReduction="10000"/>
          </a:bodyPr>
          <a:lstStyle/>
          <a:p>
            <a:pPr marL="85725" lvl="1" indent="0">
              <a:buNone/>
            </a:pPr>
            <a:r>
              <a:rPr lang="en-GB" dirty="0" smtClean="0"/>
              <a:t>Contributed research into to both the clinical </a:t>
            </a:r>
            <a:r>
              <a:rPr lang="en-GB" dirty="0"/>
              <a:t>care of Covid-19 </a:t>
            </a:r>
            <a:r>
              <a:rPr lang="en-GB" dirty="0" smtClean="0"/>
              <a:t>patients and </a:t>
            </a:r>
            <a:r>
              <a:rPr lang="en-GB" dirty="0"/>
              <a:t>to </a:t>
            </a:r>
            <a:r>
              <a:rPr lang="en-GB" dirty="0" smtClean="0"/>
              <a:t>the economic</a:t>
            </a:r>
            <a:r>
              <a:rPr lang="en-GB" dirty="0"/>
              <a:t>, social and behavioural </a:t>
            </a:r>
            <a:r>
              <a:rPr lang="en-GB" dirty="0" smtClean="0"/>
              <a:t>consequences</a:t>
            </a:r>
            <a:r>
              <a:rPr lang="en-GB" sz="2200" dirty="0" smtClean="0"/>
              <a:t>:</a:t>
            </a:r>
          </a:p>
          <a:p>
            <a:pPr marL="355600" lvl="1"/>
            <a:r>
              <a:rPr lang="en-GB" dirty="0" smtClean="0"/>
              <a:t>Led </a:t>
            </a:r>
            <a:r>
              <a:rPr lang="en-GB" dirty="0"/>
              <a:t>clinical trials of new and re-purposed </a:t>
            </a:r>
            <a:r>
              <a:rPr lang="en-GB" dirty="0" smtClean="0"/>
              <a:t>therapies</a:t>
            </a:r>
          </a:p>
          <a:p>
            <a:pPr marL="355600" lvl="1"/>
            <a:r>
              <a:rPr lang="en-GB" dirty="0"/>
              <a:t>S</a:t>
            </a:r>
            <a:r>
              <a:rPr lang="en-GB" dirty="0" smtClean="0"/>
              <a:t>tudied </a:t>
            </a:r>
            <a:r>
              <a:rPr lang="en-GB" dirty="0"/>
              <a:t>genetic and other factors which influence the severity of </a:t>
            </a:r>
            <a:r>
              <a:rPr lang="en-GB" dirty="0" smtClean="0"/>
              <a:t>disease </a:t>
            </a:r>
          </a:p>
          <a:p>
            <a:pPr marL="355600" lvl="1"/>
            <a:r>
              <a:rPr lang="en-GB" dirty="0"/>
              <a:t>Studied how droplets spread with and without a mask, and the chemistry of the coronavirus</a:t>
            </a:r>
          </a:p>
          <a:p>
            <a:pPr marL="355600" lvl="1"/>
            <a:r>
              <a:rPr lang="en-GB" dirty="0" smtClean="0"/>
              <a:t>Designed </a:t>
            </a:r>
            <a:r>
              <a:rPr lang="en-GB" dirty="0"/>
              <a:t>and supplied protective </a:t>
            </a:r>
            <a:r>
              <a:rPr lang="en-GB" dirty="0" smtClean="0"/>
              <a:t>equipment</a:t>
            </a:r>
          </a:p>
          <a:p>
            <a:pPr marL="355600" lvl="1"/>
            <a:r>
              <a:rPr lang="en-GB" dirty="0" smtClean="0"/>
              <a:t>Made </a:t>
            </a:r>
            <a:r>
              <a:rPr lang="en-GB" dirty="0"/>
              <a:t>enormous contributions to advice to Governments north and south of the border, to Public Health authorities, to media and to public information</a:t>
            </a:r>
            <a:endParaRPr lang="en-GB" dirty="0" smtClean="0"/>
          </a:p>
          <a:p>
            <a:pPr marL="355600" lvl="1"/>
            <a:r>
              <a:rPr lang="en-GB" dirty="0" smtClean="0"/>
              <a:t>Provided emergency micro-grants to </a:t>
            </a:r>
            <a:r>
              <a:rPr lang="en-GB" dirty="0"/>
              <a:t>local organisations to help them continue to respond to the health crisis in the </a:t>
            </a:r>
            <a:r>
              <a:rPr lang="en-GB" dirty="0" smtClean="0"/>
              <a:t>community</a:t>
            </a:r>
            <a:endParaRPr lang="en-GB" dirty="0"/>
          </a:p>
          <a:p>
            <a:pPr marL="355600" lvl="1"/>
            <a:r>
              <a:rPr lang="en-GB" dirty="0" err="1" smtClean="0"/>
              <a:t>DataLoch</a:t>
            </a:r>
            <a:r>
              <a:rPr lang="en-GB" dirty="0"/>
              <a:t> developed (</a:t>
            </a:r>
            <a:r>
              <a:rPr lang="en-GB" dirty="0" smtClean="0"/>
              <a:t>part of Data-Driven </a:t>
            </a:r>
            <a:r>
              <a:rPr lang="en-GB" dirty="0"/>
              <a:t>Innovation </a:t>
            </a:r>
            <a:r>
              <a:rPr lang="en-GB" dirty="0" smtClean="0"/>
              <a:t>Programme) - has aided </a:t>
            </a:r>
            <a:r>
              <a:rPr lang="en-GB" dirty="0"/>
              <a:t>healthcare </a:t>
            </a:r>
            <a:r>
              <a:rPr lang="en-GB" dirty="0" smtClean="0"/>
              <a:t>response by providing real-time </a:t>
            </a:r>
            <a:r>
              <a:rPr lang="en-GB" dirty="0"/>
              <a:t>data-led decision support to inform Covid-19 healthcare practitioners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22573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4617" y="301142"/>
            <a:ext cx="8618928" cy="806896"/>
          </a:xfrm>
        </p:spPr>
        <p:txBody>
          <a:bodyPr>
            <a:noAutofit/>
          </a:bodyPr>
          <a:lstStyle/>
          <a:p>
            <a:pPr algn="ctr"/>
            <a:r>
              <a:rPr lang="en-GB" sz="3200" b="1" dirty="0" smtClean="0">
                <a:solidFill>
                  <a:schemeClr val="accent5"/>
                </a:solidFill>
              </a:rPr>
              <a:t>Covid-19</a:t>
            </a:r>
            <a:r>
              <a:rPr lang="en-GB" sz="3200" b="1" dirty="0">
                <a:solidFill>
                  <a:schemeClr val="accent5"/>
                </a:solidFill>
              </a:rPr>
              <a:t>: impact on communities and widening participation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4616" y="1258644"/>
            <a:ext cx="8543624" cy="5443369"/>
          </a:xfrm>
        </p:spPr>
        <p:txBody>
          <a:bodyPr>
            <a:normAutofit/>
          </a:bodyPr>
          <a:lstStyle/>
          <a:p>
            <a:pPr marL="85725" lvl="1" indent="0">
              <a:buNone/>
            </a:pPr>
            <a:r>
              <a:rPr lang="en-GB" sz="2800" dirty="0" smtClean="0"/>
              <a:t>Our response:</a:t>
            </a:r>
          </a:p>
          <a:p>
            <a:pPr>
              <a:spcAft>
                <a:spcPts val="0"/>
              </a:spcAft>
            </a:pPr>
            <a:r>
              <a:rPr lang="en-GB" b="1" dirty="0" err="1" smtClean="0"/>
              <a:t>IntoUniversity</a:t>
            </a:r>
            <a:r>
              <a:rPr lang="en-GB" dirty="0" smtClean="0"/>
              <a:t> </a:t>
            </a:r>
            <a:r>
              <a:rPr lang="en-GB" dirty="0"/>
              <a:t>- new ground-breaking partnership with Glasgow and U.K. charity</a:t>
            </a:r>
          </a:p>
          <a:p>
            <a:pPr>
              <a:spcAft>
                <a:spcPts val="0"/>
              </a:spcAft>
            </a:pPr>
            <a:r>
              <a:rPr lang="en-GB" dirty="0" smtClean="0"/>
              <a:t>By </a:t>
            </a:r>
            <a:r>
              <a:rPr lang="en-GB" dirty="0"/>
              <a:t>far the most generous </a:t>
            </a:r>
            <a:r>
              <a:rPr lang="en-GB" b="1" dirty="0"/>
              <a:t>WP scholarship</a:t>
            </a:r>
            <a:r>
              <a:rPr lang="en-GB" dirty="0"/>
              <a:t> programme in Scotland - co-investment between University and generous </a:t>
            </a:r>
            <a:r>
              <a:rPr lang="en-GB" dirty="0" smtClean="0"/>
              <a:t>supporters</a:t>
            </a:r>
            <a:endParaRPr lang="en-GB" dirty="0"/>
          </a:p>
          <a:p>
            <a:pPr>
              <a:spcAft>
                <a:spcPts val="0"/>
              </a:spcAft>
            </a:pPr>
            <a:r>
              <a:rPr lang="en-GB" b="1" dirty="0" smtClean="0"/>
              <a:t>Insights </a:t>
            </a:r>
            <a:r>
              <a:rPr lang="en-GB" b="1" dirty="0"/>
              <a:t>programme </a:t>
            </a:r>
            <a:r>
              <a:rPr lang="en-GB" dirty="0"/>
              <a:t>- 300 WP students engaging with 50 alumni worldwide to help prepare their </a:t>
            </a:r>
            <a:r>
              <a:rPr lang="en-GB" dirty="0" smtClean="0"/>
              <a:t>futures</a:t>
            </a:r>
          </a:p>
          <a:p>
            <a:pPr lvl="1"/>
            <a:r>
              <a:rPr lang="en-GB" dirty="0" smtClean="0"/>
              <a:t>Switch </a:t>
            </a:r>
            <a:r>
              <a:rPr lang="en-GB" dirty="0"/>
              <a:t>from ‘travel’ </a:t>
            </a:r>
            <a:r>
              <a:rPr lang="en-GB" dirty="0" smtClean="0"/>
              <a:t>programme </a:t>
            </a:r>
            <a:r>
              <a:rPr lang="en-GB" dirty="0"/>
              <a:t> </a:t>
            </a:r>
            <a:endParaRPr lang="en-GB" dirty="0" smtClean="0"/>
          </a:p>
          <a:p>
            <a:pPr lvl="1"/>
            <a:r>
              <a:rPr lang="en-GB" dirty="0" smtClean="0"/>
              <a:t>Made </a:t>
            </a:r>
            <a:r>
              <a:rPr lang="en-GB" dirty="0"/>
              <a:t>open to all WP </a:t>
            </a:r>
            <a:r>
              <a:rPr lang="en-GB" dirty="0" smtClean="0"/>
              <a:t>students </a:t>
            </a:r>
            <a:r>
              <a:rPr lang="en-GB" dirty="0"/>
              <a:t> </a:t>
            </a:r>
          </a:p>
          <a:p>
            <a:pPr>
              <a:spcAft>
                <a:spcPts val="0"/>
              </a:spcAft>
            </a:pPr>
            <a:r>
              <a:rPr lang="en-GB" dirty="0" smtClean="0"/>
              <a:t>New</a:t>
            </a:r>
            <a:r>
              <a:rPr lang="en-GB" dirty="0"/>
              <a:t>, highly tailored programmes for </a:t>
            </a:r>
            <a:r>
              <a:rPr lang="en-GB" b="1" dirty="0"/>
              <a:t>final year WP </a:t>
            </a:r>
            <a:r>
              <a:rPr lang="en-GB" dirty="0"/>
              <a:t>students being led by careers.</a:t>
            </a:r>
          </a:p>
          <a:p>
            <a:pPr marL="85725" lvl="1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946595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5045" y="347945"/>
            <a:ext cx="8307415" cy="731168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>
                <a:solidFill>
                  <a:schemeClr val="accent5"/>
                </a:solidFill>
              </a:rPr>
              <a:t>Financial review highlights to July </a:t>
            </a:r>
            <a:r>
              <a:rPr lang="en-GB" sz="3200" b="1" dirty="0" smtClean="0">
                <a:solidFill>
                  <a:schemeClr val="accent5"/>
                </a:solidFill>
              </a:rPr>
              <a:t>2020</a:t>
            </a:r>
            <a:endParaRPr lang="en-GB" sz="3200" b="1" dirty="0">
              <a:solidFill>
                <a:schemeClr val="accent5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01214" y="1189608"/>
            <a:ext cx="8649147" cy="5299731"/>
          </a:xfrm>
        </p:spPr>
        <p:txBody>
          <a:bodyPr>
            <a:normAutofit fontScale="85000" lnSpcReduction="20000"/>
          </a:bodyPr>
          <a:lstStyle/>
          <a:p>
            <a:r>
              <a:rPr lang="en-GB" b="1" dirty="0"/>
              <a:t>Total </a:t>
            </a:r>
            <a:r>
              <a:rPr lang="en-GB" b="1" dirty="0" smtClean="0"/>
              <a:t>income </a:t>
            </a:r>
            <a:r>
              <a:rPr lang="en-GB" dirty="0" smtClean="0"/>
              <a:t>grew by 2.2% to over £1.12 </a:t>
            </a:r>
            <a:r>
              <a:rPr lang="en-GB" dirty="0"/>
              <a:t>b</a:t>
            </a:r>
            <a:r>
              <a:rPr lang="en-GB" dirty="0" smtClean="0"/>
              <a:t>illion</a:t>
            </a:r>
          </a:p>
          <a:p>
            <a:r>
              <a:rPr lang="en-GB" b="1" dirty="0"/>
              <a:t>Other income </a:t>
            </a:r>
            <a:r>
              <a:rPr lang="en-GB" sz="2600" dirty="0"/>
              <a:t>(</a:t>
            </a:r>
            <a:r>
              <a:rPr lang="en-GB" sz="2600" dirty="0" smtClean="0"/>
              <a:t>incl. City </a:t>
            </a:r>
            <a:r>
              <a:rPr lang="en-GB" sz="2600" dirty="0"/>
              <a:t>Region Deal funding</a:t>
            </a:r>
            <a:r>
              <a:rPr lang="en-GB" sz="2600" dirty="0" smtClean="0"/>
              <a:t>): </a:t>
            </a:r>
            <a:r>
              <a:rPr lang="en-GB" dirty="0" smtClean="0"/>
              <a:t>£192 million</a:t>
            </a:r>
            <a:endParaRPr lang="en-GB" dirty="0"/>
          </a:p>
          <a:p>
            <a:r>
              <a:rPr lang="en-GB" b="1" dirty="0" smtClean="0"/>
              <a:t>Total expenditure</a:t>
            </a:r>
            <a:r>
              <a:rPr lang="en-GB" dirty="0" smtClean="0"/>
              <a:t>*: £1,078 million, a 5% increase on last year</a:t>
            </a:r>
            <a:endParaRPr lang="en-GB" dirty="0"/>
          </a:p>
          <a:p>
            <a:r>
              <a:rPr lang="en-GB" b="1" dirty="0" smtClean="0"/>
              <a:t>Tuition fees and education contracts</a:t>
            </a:r>
            <a:r>
              <a:rPr lang="en-GB" dirty="0" smtClean="0"/>
              <a:t>: £391 million</a:t>
            </a:r>
          </a:p>
          <a:p>
            <a:r>
              <a:rPr lang="en-GB" b="1" dirty="0" smtClean="0"/>
              <a:t>Research </a:t>
            </a:r>
            <a:r>
              <a:rPr lang="en-GB" b="1" dirty="0"/>
              <a:t>income from grants and contracts</a:t>
            </a:r>
            <a:r>
              <a:rPr lang="en-GB" dirty="0"/>
              <a:t>: </a:t>
            </a:r>
            <a:r>
              <a:rPr lang="en-GB" dirty="0" smtClean="0"/>
              <a:t>£296 million</a:t>
            </a:r>
          </a:p>
          <a:p>
            <a:r>
              <a:rPr lang="en-GB" b="1" dirty="0" smtClean="0"/>
              <a:t>Funding Body Grants</a:t>
            </a:r>
            <a:r>
              <a:rPr lang="en-GB" dirty="0" smtClean="0"/>
              <a:t>: £191 million</a:t>
            </a:r>
            <a:endParaRPr lang="en-GB" dirty="0"/>
          </a:p>
          <a:p>
            <a:r>
              <a:rPr lang="en-GB" b="1" dirty="0" smtClean="0"/>
              <a:t>Net </a:t>
            </a:r>
            <a:r>
              <a:rPr lang="en-GB" b="1" dirty="0"/>
              <a:t>assets</a:t>
            </a:r>
            <a:r>
              <a:rPr lang="en-GB" dirty="0"/>
              <a:t>: </a:t>
            </a:r>
            <a:r>
              <a:rPr lang="en-GB" dirty="0" smtClean="0"/>
              <a:t>£2.2 billion</a:t>
            </a:r>
          </a:p>
          <a:p>
            <a:r>
              <a:rPr lang="en-GB" b="1" dirty="0"/>
              <a:t>Record year for philanthropy </a:t>
            </a:r>
            <a:r>
              <a:rPr lang="en-GB" dirty="0"/>
              <a:t>with £52M in new commitments.  </a:t>
            </a:r>
            <a:endParaRPr lang="en-GB" dirty="0" smtClean="0"/>
          </a:p>
          <a:p>
            <a:pPr lvl="1"/>
            <a:r>
              <a:rPr lang="en-GB" dirty="0" smtClean="0"/>
              <a:t>Thank </a:t>
            </a:r>
            <a:r>
              <a:rPr lang="en-GB" dirty="0"/>
              <a:t>you </a:t>
            </a:r>
            <a:r>
              <a:rPr lang="en-GB" dirty="0" smtClean="0"/>
              <a:t>to </a:t>
            </a:r>
            <a:r>
              <a:rPr lang="en-GB" dirty="0"/>
              <a:t>all of you and the many </a:t>
            </a:r>
            <a:r>
              <a:rPr lang="en-GB" dirty="0" smtClean="0"/>
              <a:t>organisations, </a:t>
            </a:r>
            <a:r>
              <a:rPr lang="en-GB" dirty="0"/>
              <a:t>local and </a:t>
            </a:r>
            <a:r>
              <a:rPr lang="en-GB" dirty="0" smtClean="0"/>
              <a:t>global, </a:t>
            </a:r>
            <a:r>
              <a:rPr lang="en-GB" dirty="0"/>
              <a:t>who got behind </a:t>
            </a:r>
            <a:r>
              <a:rPr lang="en-GB" dirty="0" smtClean="0"/>
              <a:t>us</a:t>
            </a:r>
            <a:r>
              <a:rPr lang="en-GB" dirty="0"/>
              <a:t>  </a:t>
            </a:r>
          </a:p>
          <a:p>
            <a:r>
              <a:rPr lang="en-GB" sz="2700" dirty="0" smtClean="0"/>
              <a:t>Annual report and accounts are available via: </a:t>
            </a:r>
            <a:r>
              <a:rPr lang="en-GB" sz="2400" dirty="0" smtClean="0">
                <a:hlinkClick r:id="rId2"/>
              </a:rPr>
              <a:t>https://www.ed.ac.uk/finance/accounts</a:t>
            </a:r>
            <a:endParaRPr lang="en-GB" sz="2400" dirty="0" smtClean="0"/>
          </a:p>
          <a:p>
            <a:pPr marL="0" indent="0">
              <a:buNone/>
            </a:pPr>
            <a:endParaRPr lang="en-GB" sz="900" dirty="0" smtClean="0"/>
          </a:p>
          <a:p>
            <a:pPr marL="182563" indent="-182563">
              <a:buNone/>
            </a:pPr>
            <a:r>
              <a:rPr lang="en-GB" sz="2400" dirty="0" smtClean="0"/>
              <a:t>* </a:t>
            </a:r>
            <a:r>
              <a:rPr lang="en-GB" sz="2400" i="1" dirty="0"/>
              <a:t>excludes the impact of </a:t>
            </a:r>
            <a:r>
              <a:rPr lang="en-GB" sz="2400" i="1" dirty="0" smtClean="0"/>
              <a:t>non-cash staff </a:t>
            </a:r>
            <a:r>
              <a:rPr lang="en-GB" sz="2400" i="1" dirty="0"/>
              <a:t>costs relating to movement on the </a:t>
            </a:r>
            <a:r>
              <a:rPr lang="en-GB" sz="2400" i="1" dirty="0" smtClean="0"/>
              <a:t>USS pension </a:t>
            </a:r>
            <a:r>
              <a:rPr lang="en-GB" sz="2400" i="1" dirty="0"/>
              <a:t>provision.</a:t>
            </a:r>
          </a:p>
        </p:txBody>
      </p:sp>
    </p:spTree>
    <p:extLst>
      <p:ext uri="{BB962C8B-B14F-4D97-AF65-F5344CB8AC3E}">
        <p14:creationId xmlns:p14="http://schemas.microsoft.com/office/powerpoint/2010/main" val="927017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928419" y="259142"/>
            <a:ext cx="7332166" cy="731168"/>
          </a:xfrm>
        </p:spPr>
        <p:txBody>
          <a:bodyPr>
            <a:noAutofit/>
          </a:bodyPr>
          <a:lstStyle/>
          <a:p>
            <a:pPr algn="ctr"/>
            <a:r>
              <a:rPr lang="en-GB" sz="3200" b="1" dirty="0">
                <a:solidFill>
                  <a:schemeClr val="accent5"/>
                </a:solidFill>
              </a:rPr>
              <a:t>Edinburgh University Students’ Association Teaching Awards 2020</a:t>
            </a:r>
          </a:p>
        </p:txBody>
      </p:sp>
      <p:sp>
        <p:nvSpPr>
          <p:cNvPr id="7" name="Rectangle 6"/>
          <p:cNvSpPr/>
          <p:nvPr/>
        </p:nvSpPr>
        <p:spPr>
          <a:xfrm>
            <a:off x="558265" y="1125061"/>
            <a:ext cx="85928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/>
              <a:t>Nearly 3,000 </a:t>
            </a:r>
            <a:r>
              <a:rPr lang="en-GB" sz="2400" b="1" dirty="0"/>
              <a:t>nominations were </a:t>
            </a:r>
            <a:r>
              <a:rPr lang="en-GB" sz="2400" b="1" dirty="0" smtClean="0"/>
              <a:t>received this year</a:t>
            </a:r>
            <a:endParaRPr lang="en-GB" sz="2400" b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58265" y="1721478"/>
            <a:ext cx="7957085" cy="4455485"/>
          </a:xfrm>
        </p:spPr>
        <p:txBody>
          <a:bodyPr>
            <a:normAutofit/>
          </a:bodyPr>
          <a:lstStyle/>
          <a:p>
            <a:pPr lvl="0"/>
            <a:r>
              <a:rPr lang="en-GB" sz="2400" b="1" dirty="0" smtClean="0">
                <a:solidFill>
                  <a:prstClr val="black"/>
                </a:solidFill>
              </a:rPr>
              <a:t>Outstanding</a:t>
            </a:r>
            <a:r>
              <a:rPr lang="en-GB" sz="2400" dirty="0" smtClean="0">
                <a:solidFill>
                  <a:prstClr val="black"/>
                </a:solidFill>
              </a:rPr>
              <a:t> </a:t>
            </a:r>
            <a:r>
              <a:rPr lang="en-GB" sz="2400" b="1" dirty="0">
                <a:solidFill>
                  <a:prstClr val="black"/>
                </a:solidFill>
              </a:rPr>
              <a:t>Feedback Award – Gudrun </a:t>
            </a:r>
            <a:r>
              <a:rPr lang="en-GB" sz="2400" b="1" dirty="0" err="1">
                <a:solidFill>
                  <a:prstClr val="black"/>
                </a:solidFill>
              </a:rPr>
              <a:t>Schoeffmann</a:t>
            </a:r>
            <a:r>
              <a:rPr lang="en-GB" sz="2400" b="1" dirty="0">
                <a:solidFill>
                  <a:prstClr val="black"/>
                </a:solidFill>
              </a:rPr>
              <a:t>, </a:t>
            </a:r>
            <a:r>
              <a:rPr lang="en-GB" sz="2400" dirty="0">
                <a:solidFill>
                  <a:prstClr val="black"/>
                </a:solidFill>
              </a:rPr>
              <a:t>The Royal (Dick) School of Veterinary Studies</a:t>
            </a:r>
          </a:p>
          <a:p>
            <a:pPr lvl="0"/>
            <a:r>
              <a:rPr lang="en-GB" sz="2400" b="1" dirty="0" smtClean="0">
                <a:solidFill>
                  <a:prstClr val="black"/>
                </a:solidFill>
              </a:rPr>
              <a:t>Personal </a:t>
            </a:r>
            <a:r>
              <a:rPr lang="en-GB" sz="2400" b="1" dirty="0">
                <a:solidFill>
                  <a:prstClr val="black"/>
                </a:solidFill>
              </a:rPr>
              <a:t>Tutor </a:t>
            </a:r>
            <a:r>
              <a:rPr lang="en-GB" sz="2400" b="1" dirty="0" smtClean="0">
                <a:solidFill>
                  <a:prstClr val="black"/>
                </a:solidFill>
              </a:rPr>
              <a:t>of the Year </a:t>
            </a:r>
            <a:r>
              <a:rPr lang="en-GB" sz="2400" b="1" dirty="0">
                <a:solidFill>
                  <a:prstClr val="black"/>
                </a:solidFill>
              </a:rPr>
              <a:t>– Jessie Paterson, </a:t>
            </a:r>
            <a:r>
              <a:rPr lang="en-GB" sz="2400" dirty="0">
                <a:solidFill>
                  <a:prstClr val="black"/>
                </a:solidFill>
              </a:rPr>
              <a:t>The Royal (Dick) School of Veterinary </a:t>
            </a:r>
            <a:r>
              <a:rPr lang="en-GB" sz="2400" dirty="0" smtClean="0">
                <a:solidFill>
                  <a:prstClr val="black"/>
                </a:solidFill>
              </a:rPr>
              <a:t>Studies</a:t>
            </a:r>
          </a:p>
          <a:p>
            <a:pPr lvl="0"/>
            <a:r>
              <a:rPr lang="en-GB" sz="2400" b="1" dirty="0" smtClean="0">
                <a:solidFill>
                  <a:prstClr val="black"/>
                </a:solidFill>
              </a:rPr>
              <a:t>Outstanding Commitment to Liberation in </a:t>
            </a:r>
            <a:r>
              <a:rPr lang="en-GB" sz="2400" b="1" dirty="0">
                <a:solidFill>
                  <a:prstClr val="black"/>
                </a:solidFill>
              </a:rPr>
              <a:t>the Curriculum - </a:t>
            </a:r>
            <a:r>
              <a:rPr lang="en-GB" sz="2400" b="1" dirty="0" smtClean="0">
                <a:solidFill>
                  <a:prstClr val="black"/>
                </a:solidFill>
              </a:rPr>
              <a:t>Sharon </a:t>
            </a:r>
            <a:r>
              <a:rPr lang="en-GB" sz="2400" b="1" dirty="0">
                <a:solidFill>
                  <a:prstClr val="black"/>
                </a:solidFill>
              </a:rPr>
              <a:t>Cowan and Chloe Kennedy, </a:t>
            </a:r>
            <a:r>
              <a:rPr lang="en-GB" sz="2400" dirty="0">
                <a:solidFill>
                  <a:prstClr val="black"/>
                </a:solidFill>
              </a:rPr>
              <a:t>School of Law</a:t>
            </a:r>
          </a:p>
          <a:p>
            <a:pPr lvl="0"/>
            <a:r>
              <a:rPr lang="en-GB" sz="2400" b="1" dirty="0" smtClean="0">
                <a:solidFill>
                  <a:prstClr val="black"/>
                </a:solidFill>
              </a:rPr>
              <a:t>Student Tutor of the Year </a:t>
            </a:r>
            <a:r>
              <a:rPr lang="en-GB" sz="2400" b="1" dirty="0">
                <a:solidFill>
                  <a:prstClr val="black"/>
                </a:solidFill>
              </a:rPr>
              <a:t>– Daniel Day, </a:t>
            </a:r>
            <a:r>
              <a:rPr lang="en-GB" sz="2400" dirty="0">
                <a:solidFill>
                  <a:prstClr val="black"/>
                </a:solidFill>
              </a:rPr>
              <a:t>Edinburgh Medical </a:t>
            </a:r>
            <a:r>
              <a:rPr lang="en-GB" sz="2400" dirty="0" smtClean="0">
                <a:solidFill>
                  <a:prstClr val="black"/>
                </a:solidFill>
              </a:rPr>
              <a:t>School</a:t>
            </a:r>
          </a:p>
          <a:p>
            <a:pPr lvl="0"/>
            <a:r>
              <a:rPr lang="en-GB" sz="2400" b="1" dirty="0" smtClean="0">
                <a:solidFill>
                  <a:prstClr val="black"/>
                </a:solidFill>
              </a:rPr>
              <a:t>Outstanding </a:t>
            </a:r>
            <a:r>
              <a:rPr lang="en-GB" sz="2400" b="1" dirty="0">
                <a:solidFill>
                  <a:prstClr val="black"/>
                </a:solidFill>
              </a:rPr>
              <a:t>Support Staff – Jean </a:t>
            </a:r>
            <a:r>
              <a:rPr lang="en-GB" sz="2400" b="1" dirty="0" err="1">
                <a:solidFill>
                  <a:prstClr val="black"/>
                </a:solidFill>
              </a:rPr>
              <a:t>O'Donoghue</a:t>
            </a:r>
            <a:r>
              <a:rPr lang="en-GB" sz="2400" b="1" dirty="0">
                <a:solidFill>
                  <a:prstClr val="black"/>
                </a:solidFill>
              </a:rPr>
              <a:t>, </a:t>
            </a:r>
            <a:r>
              <a:rPr lang="en-GB" sz="2400" dirty="0">
                <a:solidFill>
                  <a:prstClr val="black"/>
                </a:solidFill>
              </a:rPr>
              <a:t>School of Chemistry</a:t>
            </a:r>
            <a:endParaRPr lang="en-GB" dirty="0"/>
          </a:p>
        </p:txBody>
      </p:sp>
      <p:sp>
        <p:nvSpPr>
          <p:cNvPr id="5" name="Oval 4"/>
          <p:cNvSpPr/>
          <p:nvPr/>
        </p:nvSpPr>
        <p:spPr>
          <a:xfrm>
            <a:off x="2344378" y="4776395"/>
            <a:ext cx="2023227" cy="54463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8607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1649" y="61046"/>
            <a:ext cx="6468070" cy="731168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>
                <a:solidFill>
                  <a:schemeClr val="accent5"/>
                </a:solidFill>
              </a:rPr>
              <a:t>EUSA Teaching Awards </a:t>
            </a:r>
            <a:r>
              <a:rPr lang="en-GB" sz="3200" b="1" dirty="0" smtClean="0">
                <a:solidFill>
                  <a:schemeClr val="accent5"/>
                </a:solidFill>
              </a:rPr>
              <a:t>2020</a:t>
            </a:r>
            <a:endParaRPr lang="en-GB" sz="3200" b="1" dirty="0">
              <a:solidFill>
                <a:schemeClr val="accent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028700"/>
            <a:ext cx="8620339" cy="56011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b="1" dirty="0" smtClean="0">
                <a:solidFill>
                  <a:schemeClr val="tx1"/>
                </a:solidFill>
              </a:rPr>
              <a:t>Supervisor of the Year – </a:t>
            </a:r>
            <a:r>
              <a:rPr lang="en-GB" sz="2400" b="1" dirty="0" err="1"/>
              <a:t>Viccy</a:t>
            </a:r>
            <a:r>
              <a:rPr lang="en-GB" sz="2400" b="1" dirty="0"/>
              <a:t> </a:t>
            </a:r>
            <a:r>
              <a:rPr lang="en-GB" sz="2400" b="1" dirty="0" err="1"/>
              <a:t>Coltman</a:t>
            </a:r>
            <a:r>
              <a:rPr lang="en-GB" sz="2400" b="1" dirty="0"/>
              <a:t>, </a:t>
            </a:r>
            <a:r>
              <a:rPr lang="en-GB" sz="2400" dirty="0"/>
              <a:t>Edinburgh College of </a:t>
            </a:r>
            <a:r>
              <a:rPr lang="en-GB" sz="2400" dirty="0" smtClean="0"/>
              <a:t>Art</a:t>
            </a:r>
          </a:p>
          <a:p>
            <a:pPr marL="0" indent="0">
              <a:buNone/>
            </a:pPr>
            <a:r>
              <a:rPr lang="en-GB" sz="2400" b="1" dirty="0" smtClean="0">
                <a:solidFill>
                  <a:schemeClr val="tx1"/>
                </a:solidFill>
              </a:rPr>
              <a:t>Outstanding </a:t>
            </a:r>
            <a:r>
              <a:rPr lang="en-GB" sz="2400" b="1" dirty="0">
                <a:solidFill>
                  <a:schemeClr val="tx1"/>
                </a:solidFill>
              </a:rPr>
              <a:t>Course Award – </a:t>
            </a:r>
            <a:r>
              <a:rPr lang="en-GB" sz="2400" b="1" dirty="0"/>
              <a:t>Music in the Community, </a:t>
            </a:r>
            <a:r>
              <a:rPr lang="en-GB" sz="2400" dirty="0"/>
              <a:t>Edinburgh College of Art</a:t>
            </a:r>
            <a:endParaRPr lang="en-GB" sz="2400" b="0" dirty="0" smtClean="0">
              <a:solidFill>
                <a:schemeClr val="tx1"/>
              </a:solidFill>
            </a:endParaRPr>
          </a:p>
          <a:p>
            <a:pPr marL="0" lvl="0" indent="0">
              <a:buNone/>
            </a:pPr>
            <a:r>
              <a:rPr lang="en-GB" sz="2400" b="1" dirty="0" smtClean="0">
                <a:solidFill>
                  <a:schemeClr val="tx1"/>
                </a:solidFill>
              </a:rPr>
              <a:t>Best </a:t>
            </a:r>
            <a:r>
              <a:rPr lang="en-GB" sz="2400" b="1" dirty="0">
                <a:solidFill>
                  <a:schemeClr val="tx1"/>
                </a:solidFill>
              </a:rPr>
              <a:t>Overall </a:t>
            </a:r>
            <a:r>
              <a:rPr lang="en-GB" sz="2400" b="1" dirty="0" smtClean="0">
                <a:solidFill>
                  <a:schemeClr val="tx1"/>
                </a:solidFill>
              </a:rPr>
              <a:t>Teaching</a:t>
            </a:r>
            <a:r>
              <a:rPr lang="en-GB" sz="2400" b="0" dirty="0" smtClean="0">
                <a:solidFill>
                  <a:schemeClr val="tx1"/>
                </a:solidFill>
              </a:rPr>
              <a:t>:</a:t>
            </a:r>
            <a:endParaRPr lang="en-GB" sz="2400" b="0" dirty="0">
              <a:solidFill>
                <a:schemeClr val="tx1"/>
              </a:solidFill>
            </a:endParaRPr>
          </a:p>
          <a:p>
            <a:pPr marL="539750" lvl="1" indent="-269875">
              <a:spcBef>
                <a:spcPts val="0"/>
              </a:spcBef>
              <a:spcAft>
                <a:spcPts val="600"/>
              </a:spcAft>
            </a:pPr>
            <a:r>
              <a:rPr lang="en-GB" b="1" dirty="0"/>
              <a:t>The Kendell Award for Teaching in Medicine - Dawn Livingstone, </a:t>
            </a:r>
            <a:r>
              <a:rPr lang="en-GB" dirty="0"/>
              <a:t>Edinburgh Medical School: Biomedical </a:t>
            </a:r>
            <a:r>
              <a:rPr lang="en-GB" dirty="0" smtClean="0"/>
              <a:t>Sciences</a:t>
            </a:r>
          </a:p>
          <a:p>
            <a:pPr marL="539750" lvl="1" indent="-269875">
              <a:spcBef>
                <a:spcPts val="0"/>
              </a:spcBef>
              <a:spcAft>
                <a:spcPts val="600"/>
              </a:spcAft>
            </a:pPr>
            <a:r>
              <a:rPr lang="en-GB" b="1" dirty="0" smtClean="0"/>
              <a:t>Best Teaching in Veterinary Medicine Award </a:t>
            </a:r>
            <a:r>
              <a:rPr lang="en-GB" b="1" dirty="0"/>
              <a:t>- Bronwyn </a:t>
            </a:r>
            <a:r>
              <a:rPr lang="en-GB" b="1" dirty="0" err="1"/>
              <a:t>Koterwas</a:t>
            </a:r>
            <a:r>
              <a:rPr lang="en-GB" b="1" dirty="0"/>
              <a:t>,</a:t>
            </a:r>
            <a:r>
              <a:rPr lang="en-GB" dirty="0"/>
              <a:t> The Royal (Dick) School of Veterinary </a:t>
            </a:r>
            <a:r>
              <a:rPr lang="en-GB" dirty="0" smtClean="0"/>
              <a:t>Studies</a:t>
            </a:r>
          </a:p>
          <a:p>
            <a:pPr marL="539750" lvl="1" indent="-269875">
              <a:spcBef>
                <a:spcPts val="0"/>
              </a:spcBef>
              <a:spcAft>
                <a:spcPts val="600"/>
              </a:spcAft>
            </a:pPr>
            <a:r>
              <a:rPr lang="en-GB" b="1" dirty="0" smtClean="0"/>
              <a:t>The Van Heyningen Award for Teaching in Science and Engineering - </a:t>
            </a:r>
            <a:r>
              <a:rPr lang="en-GB" b="1" dirty="0"/>
              <a:t>Andreas </a:t>
            </a:r>
            <a:r>
              <a:rPr lang="en-GB" b="1" dirty="0" err="1"/>
              <a:t>Sogaard</a:t>
            </a:r>
            <a:r>
              <a:rPr lang="en-GB" b="1" dirty="0"/>
              <a:t>, </a:t>
            </a:r>
            <a:r>
              <a:rPr lang="en-GB" dirty="0"/>
              <a:t>School of Physics and </a:t>
            </a:r>
            <a:r>
              <a:rPr lang="en-GB" dirty="0" smtClean="0"/>
              <a:t>Astronomy</a:t>
            </a:r>
          </a:p>
          <a:p>
            <a:pPr marL="539750" lvl="1" indent="-269875">
              <a:spcBef>
                <a:spcPts val="0"/>
              </a:spcBef>
              <a:spcAft>
                <a:spcPts val="600"/>
              </a:spcAft>
            </a:pPr>
            <a:r>
              <a:rPr lang="en-GB" b="1" dirty="0" smtClean="0"/>
              <a:t>The </a:t>
            </a:r>
            <a:r>
              <a:rPr lang="en-GB" b="1" dirty="0"/>
              <a:t>Ian Campbell Award for Teaching in the </a:t>
            </a:r>
            <a:r>
              <a:rPr lang="en-GB" b="1" dirty="0" smtClean="0"/>
              <a:t>Arts, Humanities </a:t>
            </a:r>
            <a:r>
              <a:rPr lang="en-GB" b="1" dirty="0"/>
              <a:t>and Social </a:t>
            </a:r>
            <a:r>
              <a:rPr lang="en-GB" b="1" dirty="0" smtClean="0"/>
              <a:t>Sciences – </a:t>
            </a:r>
            <a:r>
              <a:rPr lang="en-GB" b="1" dirty="0"/>
              <a:t>Jane McKie, </a:t>
            </a:r>
            <a:r>
              <a:rPr lang="en-GB" dirty="0"/>
              <a:t>School of Literatures, Languages and Cultures</a:t>
            </a:r>
            <a:endParaRPr lang="en-GB" sz="1600" dirty="0"/>
          </a:p>
          <a:p>
            <a:endParaRPr lang="en-GB" sz="1600" dirty="0"/>
          </a:p>
          <a:p>
            <a:endParaRPr lang="en-GB" sz="1600" dirty="0"/>
          </a:p>
          <a:p>
            <a:endParaRPr lang="en-GB" sz="1600" dirty="0"/>
          </a:p>
          <a:p>
            <a:endParaRPr lang="en-GB" sz="1600" dirty="0"/>
          </a:p>
          <a:p>
            <a:endParaRPr lang="en-GB" sz="1600" dirty="0"/>
          </a:p>
          <a:p>
            <a:pPr marL="0" indent="0">
              <a:buNone/>
            </a:pPr>
            <a:endParaRPr lang="en-GB" sz="16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4049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6210" y="243087"/>
            <a:ext cx="7332166" cy="731168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>
                <a:solidFill>
                  <a:schemeClr val="accent5"/>
                </a:solidFill>
              </a:rPr>
              <a:t>University Awards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3122" y="1076458"/>
            <a:ext cx="8259097" cy="5335100"/>
          </a:xfrm>
        </p:spPr>
        <p:txBody>
          <a:bodyPr>
            <a:normAutofit fontScale="92500" lnSpcReduction="20000"/>
          </a:bodyPr>
          <a:lstStyle/>
          <a:p>
            <a:pPr marL="0" lv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400" b="1" dirty="0">
                <a:solidFill>
                  <a:srgbClr val="4472C4"/>
                </a:solidFill>
                <a:latin typeface="Calibri Light" panose="020F0302020204030204"/>
              </a:rPr>
              <a:t>2020 Chancellor’s Awards </a:t>
            </a:r>
            <a:r>
              <a:rPr lang="en-GB" sz="2300" b="1" dirty="0">
                <a:solidFill>
                  <a:prstClr val="black"/>
                </a:solidFill>
              </a:rPr>
              <a:t>– </a:t>
            </a:r>
            <a:r>
              <a:rPr lang="en-GB" sz="2300" b="1" dirty="0">
                <a:solidFill>
                  <a:srgbClr val="000000"/>
                </a:solidFill>
              </a:rPr>
              <a:t>recognise innovation, relevance, creativity and personal dedication in teaching and research</a:t>
            </a:r>
          </a:p>
          <a:p>
            <a:pPr marL="0" lvl="0" indent="0" defTabSz="457200">
              <a:lnSpc>
                <a:spcPct val="100000"/>
              </a:lnSpc>
              <a:spcBef>
                <a:spcPts val="0"/>
              </a:spcBef>
              <a:buNone/>
            </a:pPr>
            <a:endParaRPr lang="en-GB" sz="1300" b="1" dirty="0">
              <a:solidFill>
                <a:srgbClr val="000000"/>
              </a:solidFill>
            </a:endParaRPr>
          </a:p>
          <a:p>
            <a:pPr marL="452438" lvl="1" indent="-276225">
              <a:spcBef>
                <a:spcPts val="0"/>
              </a:spcBef>
              <a:spcAft>
                <a:spcPts val="600"/>
              </a:spcAft>
            </a:pPr>
            <a:r>
              <a:rPr lang="en-GB" sz="2300" b="1" dirty="0"/>
              <a:t>Impact Award – Dr Alan </a:t>
            </a:r>
            <a:r>
              <a:rPr lang="en-GB" sz="2300" b="1" dirty="0" err="1"/>
              <a:t>Convery</a:t>
            </a:r>
            <a:r>
              <a:rPr lang="en-GB" sz="2300" b="1" dirty="0"/>
              <a:t>, </a:t>
            </a:r>
            <a:r>
              <a:rPr lang="en-GB" sz="2300" dirty="0"/>
              <a:t>Senior Lecturer in Politics in the School of Social and Political Science</a:t>
            </a:r>
          </a:p>
          <a:p>
            <a:pPr marL="452438" lvl="1" indent="-276225">
              <a:spcBef>
                <a:spcPts val="0"/>
              </a:spcBef>
              <a:spcAft>
                <a:spcPts val="600"/>
              </a:spcAft>
            </a:pPr>
            <a:r>
              <a:rPr lang="en-GB" sz="2300" b="1" dirty="0"/>
              <a:t>Research Award - Professor Chris Speed, </a:t>
            </a:r>
            <a:r>
              <a:rPr lang="en-GB" sz="2300" dirty="0"/>
              <a:t>Chair of Design Informatics in Edinburgh College of Art</a:t>
            </a:r>
          </a:p>
          <a:p>
            <a:pPr marL="452438" lvl="1" indent="-276225">
              <a:spcBef>
                <a:spcPts val="0"/>
              </a:spcBef>
              <a:spcAft>
                <a:spcPts val="600"/>
              </a:spcAft>
            </a:pPr>
            <a:r>
              <a:rPr lang="en-GB" sz="2300" b="1" dirty="0"/>
              <a:t>Rising Star Awards - Dr Ewa Luger, </a:t>
            </a:r>
            <a:r>
              <a:rPr lang="en-GB" sz="2300" dirty="0"/>
              <a:t>Chancellor’s Fellow in Digital Arts and Humanities, Edinburgh College of Art and </a:t>
            </a:r>
            <a:r>
              <a:rPr lang="en-GB" sz="2300" b="1" dirty="0"/>
              <a:t>Dr Davide </a:t>
            </a:r>
            <a:r>
              <a:rPr lang="en-GB" sz="2300" b="1" dirty="0" err="1"/>
              <a:t>Michieletto</a:t>
            </a:r>
            <a:r>
              <a:rPr lang="en-GB" sz="2300" b="1" dirty="0"/>
              <a:t>, </a:t>
            </a:r>
            <a:r>
              <a:rPr lang="en-GB" sz="2300" dirty="0" err="1"/>
              <a:t>Leverhulme</a:t>
            </a:r>
            <a:r>
              <a:rPr lang="en-GB" sz="2300" dirty="0"/>
              <a:t> Early Career Fellowship, School of Physics and Astronomy and the Institute of Genetics and Molecular Medicine</a:t>
            </a:r>
          </a:p>
          <a:p>
            <a:pPr marL="452438" lvl="1" indent="-276225">
              <a:spcBef>
                <a:spcPts val="0"/>
              </a:spcBef>
              <a:spcAft>
                <a:spcPts val="600"/>
              </a:spcAft>
            </a:pPr>
            <a:r>
              <a:rPr lang="en-GB" sz="2300" b="1" dirty="0"/>
              <a:t>Teaching Award – Dr Ruth </a:t>
            </a:r>
            <a:r>
              <a:rPr lang="en-GB" sz="2300" b="1" dirty="0" err="1"/>
              <a:t>McQuillan</a:t>
            </a:r>
            <a:r>
              <a:rPr lang="en-GB" sz="2300" b="1" dirty="0"/>
              <a:t>, </a:t>
            </a:r>
            <a:r>
              <a:rPr lang="en-GB" sz="2300" dirty="0"/>
              <a:t>Senior Lecturer and Programme Director online Masters in Public Health, Usher Institute</a:t>
            </a:r>
            <a:br>
              <a:rPr lang="en-GB" sz="2300" dirty="0"/>
            </a:br>
            <a:endParaRPr lang="en-GB" sz="2300" dirty="0"/>
          </a:p>
          <a:p>
            <a:pPr marL="176213" lvl="1" indent="0">
              <a:buNone/>
            </a:pPr>
            <a:r>
              <a:rPr lang="en-GB" b="1" dirty="0">
                <a:solidFill>
                  <a:schemeClr val="accent5"/>
                </a:solidFill>
                <a:latin typeface="+mj-lt"/>
                <a:ea typeface="+mj-ea"/>
                <a:cs typeface="+mj-cs"/>
              </a:rPr>
              <a:t>2019 Tam Dalyell Prize for Excellence in Engaging the Public with Science </a:t>
            </a:r>
            <a:r>
              <a:rPr lang="en-GB" sz="2300" b="1" dirty="0">
                <a:solidFill>
                  <a:srgbClr val="000000"/>
                </a:solidFill>
              </a:rPr>
              <a:t>- recognises and rewards the University’s outstanding science communicators</a:t>
            </a:r>
          </a:p>
          <a:p>
            <a:pPr marL="452438"/>
            <a:r>
              <a:rPr lang="en-GB" sz="2300" b="1" dirty="0">
                <a:solidFill>
                  <a:srgbClr val="000000"/>
                </a:solidFill>
              </a:rPr>
              <a:t>Dr Andrew </a:t>
            </a:r>
            <a:r>
              <a:rPr lang="en-GB" sz="2300" b="1" dirty="0" err="1">
                <a:solidFill>
                  <a:srgbClr val="000000"/>
                </a:solidFill>
              </a:rPr>
              <a:t>Manches</a:t>
            </a:r>
            <a:r>
              <a:rPr lang="en-GB" sz="2300" b="1" dirty="0">
                <a:solidFill>
                  <a:srgbClr val="000000"/>
                </a:solidFill>
              </a:rPr>
              <a:t>, </a:t>
            </a:r>
            <a:r>
              <a:rPr lang="en-GB" sz="2300" dirty="0">
                <a:solidFill>
                  <a:srgbClr val="000000"/>
                </a:solidFill>
              </a:rPr>
              <a:t>Senior Lecturer and Deputy Director of Knowledge Exchange, Moray House School of Education and Sport</a:t>
            </a:r>
          </a:p>
          <a:p>
            <a:pPr marL="176213" lvl="1" indent="0">
              <a:spcBef>
                <a:spcPts val="0"/>
              </a:spcBef>
              <a:spcAft>
                <a:spcPts val="600"/>
              </a:spcAft>
              <a:buNone/>
            </a:pPr>
            <a:endParaRPr lang="en-GB" sz="2200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-323165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577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1580" y="147643"/>
            <a:ext cx="7332166" cy="612003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>
                <a:solidFill>
                  <a:schemeClr val="accent1">
                    <a:lumMod val="75000"/>
                  </a:schemeClr>
                </a:solidFill>
              </a:rPr>
              <a:t>University Awards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0056" y="2052308"/>
            <a:ext cx="8896128" cy="4721750"/>
          </a:xfrm>
        </p:spPr>
        <p:txBody>
          <a:bodyPr numCol="2">
            <a:normAutofit fontScale="47500" lnSpcReduction="20000"/>
          </a:bodyPr>
          <a:lstStyle/>
          <a:p>
            <a:pPr marL="457200" lvl="1" indent="0">
              <a:buNone/>
            </a:pPr>
            <a:r>
              <a:rPr lang="en-GB" sz="2900" b="1" dirty="0" smtClean="0">
                <a:solidFill>
                  <a:schemeClr val="accent1">
                    <a:lumMod val="75000"/>
                  </a:schemeClr>
                </a:solidFill>
              </a:rPr>
              <a:t>College </a:t>
            </a:r>
            <a:r>
              <a:rPr lang="en-GB" sz="2900" b="1" dirty="0">
                <a:solidFill>
                  <a:schemeClr val="accent1">
                    <a:lumMod val="75000"/>
                  </a:schemeClr>
                </a:solidFill>
              </a:rPr>
              <a:t>of Arts, Humanities and Social Science</a:t>
            </a:r>
          </a:p>
          <a:p>
            <a:pPr lvl="1"/>
            <a:r>
              <a:rPr lang="en-GB" sz="2900" b="1" dirty="0" smtClean="0"/>
              <a:t>Mary </a:t>
            </a:r>
            <a:r>
              <a:rPr lang="en-GB" sz="2900" b="1" dirty="0"/>
              <a:t>Brennan </a:t>
            </a:r>
            <a:r>
              <a:rPr lang="en-GB" sz="2900" dirty="0"/>
              <a:t>– Business School</a:t>
            </a:r>
          </a:p>
          <a:p>
            <a:pPr lvl="1"/>
            <a:r>
              <a:rPr lang="en-GB" sz="2900" b="1" dirty="0"/>
              <a:t>Adam </a:t>
            </a:r>
            <a:r>
              <a:rPr lang="en-GB" sz="2900" b="1" dirty="0" err="1"/>
              <a:t>Finkel-Gates</a:t>
            </a:r>
            <a:r>
              <a:rPr lang="en-GB" sz="2900" b="1" dirty="0"/>
              <a:t> </a:t>
            </a:r>
            <a:r>
              <a:rPr lang="en-GB" sz="2900" dirty="0"/>
              <a:t>– Business School</a:t>
            </a:r>
          </a:p>
          <a:p>
            <a:pPr lvl="1"/>
            <a:r>
              <a:rPr lang="en-GB" sz="2900" b="1" dirty="0"/>
              <a:t>Ben Fletcher-Watso</a:t>
            </a:r>
            <a:r>
              <a:rPr lang="en-GB" sz="2900" dirty="0"/>
              <a:t>n – IASH</a:t>
            </a:r>
          </a:p>
          <a:p>
            <a:pPr lvl="1"/>
            <a:r>
              <a:rPr lang="en-GB" sz="2900" b="1" dirty="0"/>
              <a:t>Michael Newton </a:t>
            </a:r>
            <a:r>
              <a:rPr lang="en-GB" sz="2900" dirty="0"/>
              <a:t>– </a:t>
            </a:r>
            <a:r>
              <a:rPr lang="en-GB" sz="2900" dirty="0" smtClean="0"/>
              <a:t>Music</a:t>
            </a:r>
          </a:p>
          <a:p>
            <a:pPr marL="457200" lvl="1" indent="0">
              <a:buNone/>
            </a:pPr>
            <a:endParaRPr lang="en-GB" sz="2900" b="1" dirty="0"/>
          </a:p>
          <a:p>
            <a:pPr marL="457200" lvl="1" indent="0">
              <a:buNone/>
            </a:pPr>
            <a:r>
              <a:rPr lang="en-GB" sz="2900" b="1" dirty="0">
                <a:solidFill>
                  <a:schemeClr val="accent1">
                    <a:lumMod val="75000"/>
                  </a:schemeClr>
                </a:solidFill>
              </a:rPr>
              <a:t>College of Medicine and Veterinary Medicine</a:t>
            </a:r>
          </a:p>
          <a:p>
            <a:pPr lvl="1"/>
            <a:r>
              <a:rPr lang="en-GB" sz="2900" b="1" dirty="0" smtClean="0"/>
              <a:t>Lorna </a:t>
            </a:r>
            <a:r>
              <a:rPr lang="en-GB" sz="2900" dirty="0"/>
              <a:t>Aikman – Edinburgh Clinical Research Facility</a:t>
            </a:r>
          </a:p>
          <a:p>
            <a:pPr lvl="1"/>
            <a:r>
              <a:rPr lang="en-GB" sz="2900" b="1" dirty="0"/>
              <a:t>Graham </a:t>
            </a:r>
            <a:r>
              <a:rPr lang="en-GB" sz="2900" b="1" dirty="0" err="1"/>
              <a:t>Nimmo</a:t>
            </a:r>
            <a:r>
              <a:rPr lang="en-GB" sz="2900" b="1" dirty="0"/>
              <a:t> and David Griffith</a:t>
            </a:r>
            <a:r>
              <a:rPr lang="en-GB" sz="2900" dirty="0"/>
              <a:t> – Clinical Sciences</a:t>
            </a:r>
          </a:p>
          <a:p>
            <a:pPr lvl="1"/>
            <a:r>
              <a:rPr lang="en-GB" sz="2900" b="1" dirty="0"/>
              <a:t>Antoine </a:t>
            </a:r>
            <a:r>
              <a:rPr lang="en-GB" sz="2900" b="1" dirty="0" err="1"/>
              <a:t>Vallatos</a:t>
            </a:r>
            <a:r>
              <a:rPr lang="en-GB" sz="2900" b="1" dirty="0"/>
              <a:t> </a:t>
            </a:r>
            <a:r>
              <a:rPr lang="en-GB" sz="2900" dirty="0"/>
              <a:t>– Clinical Brain </a:t>
            </a:r>
            <a:r>
              <a:rPr lang="en-GB" sz="2900" dirty="0" smtClean="0"/>
              <a:t>Sciences</a:t>
            </a:r>
          </a:p>
          <a:p>
            <a:pPr marL="457200" lvl="1" indent="0">
              <a:buNone/>
            </a:pPr>
            <a:endParaRPr lang="en-GB" sz="2900" b="1" dirty="0"/>
          </a:p>
          <a:p>
            <a:pPr marL="457200" lvl="1" indent="0">
              <a:buNone/>
            </a:pPr>
            <a:r>
              <a:rPr lang="en-GB" sz="2900" b="1" dirty="0">
                <a:solidFill>
                  <a:schemeClr val="accent1">
                    <a:lumMod val="75000"/>
                  </a:schemeClr>
                </a:solidFill>
              </a:rPr>
              <a:t>College of Science and Engineering</a:t>
            </a:r>
          </a:p>
          <a:p>
            <a:pPr lvl="1"/>
            <a:r>
              <a:rPr lang="en-GB" sz="2900" b="1" dirty="0" smtClean="0"/>
              <a:t>Valentina </a:t>
            </a:r>
            <a:r>
              <a:rPr lang="en-GB" sz="2900" b="1" dirty="0" err="1"/>
              <a:t>Erastova</a:t>
            </a:r>
            <a:r>
              <a:rPr lang="en-GB" sz="2900" b="1" dirty="0"/>
              <a:t> </a:t>
            </a:r>
            <a:r>
              <a:rPr lang="en-GB" sz="2900" dirty="0"/>
              <a:t>– Chemistry</a:t>
            </a:r>
          </a:p>
          <a:p>
            <a:pPr lvl="1"/>
            <a:r>
              <a:rPr lang="en-GB" sz="2900" b="1" dirty="0"/>
              <a:t>Fiona McNeill </a:t>
            </a:r>
            <a:r>
              <a:rPr lang="en-GB" sz="2900" dirty="0"/>
              <a:t>– Informatics</a:t>
            </a:r>
          </a:p>
          <a:p>
            <a:pPr lvl="1"/>
            <a:r>
              <a:rPr lang="en-GB" sz="2900" b="1" dirty="0"/>
              <a:t>Chris </a:t>
            </a:r>
            <a:r>
              <a:rPr lang="en-GB" sz="2900" b="1" dirty="0" err="1"/>
              <a:t>Mowat</a:t>
            </a:r>
            <a:r>
              <a:rPr lang="en-GB" sz="2900" b="1" dirty="0"/>
              <a:t> and Michael </a:t>
            </a:r>
            <a:r>
              <a:rPr lang="en-GB" sz="2900" b="1" dirty="0" err="1"/>
              <a:t>Seery</a:t>
            </a:r>
            <a:r>
              <a:rPr lang="en-GB" sz="2900" b="1" dirty="0"/>
              <a:t> </a:t>
            </a:r>
            <a:r>
              <a:rPr lang="en-GB" sz="2900" dirty="0"/>
              <a:t>– Chemistry</a:t>
            </a:r>
          </a:p>
          <a:p>
            <a:pPr lvl="1"/>
            <a:r>
              <a:rPr lang="en-GB" sz="2900" b="1" dirty="0"/>
              <a:t>Sophie </a:t>
            </a:r>
            <a:r>
              <a:rPr lang="en-GB" sz="2900" b="1" dirty="0" err="1"/>
              <a:t>Ramette</a:t>
            </a:r>
            <a:r>
              <a:rPr lang="en-GB" sz="2900" b="1" dirty="0"/>
              <a:t> </a:t>
            </a:r>
            <a:r>
              <a:rPr lang="en-GB" sz="2900" dirty="0"/>
              <a:t>– Geosciences</a:t>
            </a:r>
          </a:p>
          <a:p>
            <a:pPr lvl="1"/>
            <a:r>
              <a:rPr lang="en-GB" sz="2900" b="1" dirty="0"/>
              <a:t>EPCC HPC Systems Team and EPCC User Support Team</a:t>
            </a:r>
          </a:p>
          <a:p>
            <a:pPr lvl="1"/>
            <a:r>
              <a:rPr lang="en-GB" sz="2900" b="1" dirty="0"/>
              <a:t>Technology Enhanced Learning Strategic Management, </a:t>
            </a:r>
            <a:r>
              <a:rPr lang="en-GB" sz="2900" b="1" dirty="0" smtClean="0"/>
              <a:t>and Curriculum </a:t>
            </a:r>
            <a:r>
              <a:rPr lang="en-GB" sz="2900" b="1" dirty="0"/>
              <a:t>Development and Implementation Group </a:t>
            </a:r>
            <a:r>
              <a:rPr lang="en-GB" sz="2900" b="1" dirty="0" smtClean="0"/>
              <a:t>members</a:t>
            </a:r>
          </a:p>
          <a:p>
            <a:pPr marL="457200" lvl="1" indent="0">
              <a:buNone/>
            </a:pPr>
            <a:r>
              <a:rPr lang="en-GB" sz="2900" b="1" dirty="0" smtClean="0">
                <a:solidFill>
                  <a:schemeClr val="accent1">
                    <a:lumMod val="75000"/>
                  </a:schemeClr>
                </a:solidFill>
              </a:rPr>
              <a:t>Corporate Services Group</a:t>
            </a:r>
            <a:endParaRPr lang="en-GB" sz="2900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en-GB" sz="2900" b="1" dirty="0" smtClean="0"/>
              <a:t>Michelle </a:t>
            </a:r>
            <a:r>
              <a:rPr lang="en-GB" sz="2900" b="1" dirty="0"/>
              <a:t>Christian </a:t>
            </a:r>
            <a:r>
              <a:rPr lang="en-GB" sz="2900" dirty="0"/>
              <a:t>– Accommodation</a:t>
            </a:r>
          </a:p>
          <a:p>
            <a:pPr lvl="1"/>
            <a:r>
              <a:rPr lang="en-GB" sz="2900" b="1" dirty="0"/>
              <a:t>Cheryl Hutton </a:t>
            </a:r>
            <a:r>
              <a:rPr lang="en-GB" sz="2900" dirty="0"/>
              <a:t>– Residence </a:t>
            </a:r>
            <a:r>
              <a:rPr lang="en-GB" sz="2900" dirty="0" smtClean="0"/>
              <a:t>Life</a:t>
            </a:r>
            <a:endParaRPr lang="en-GB" sz="2900" dirty="0"/>
          </a:p>
          <a:p>
            <a:pPr lvl="1"/>
            <a:r>
              <a:rPr lang="en-GB" sz="2900" b="1" dirty="0"/>
              <a:t>Suzanne Thompson </a:t>
            </a:r>
            <a:r>
              <a:rPr lang="en-GB" sz="2900" dirty="0" smtClean="0"/>
              <a:t>- Health </a:t>
            </a:r>
            <a:r>
              <a:rPr lang="en-GB" sz="2900" dirty="0"/>
              <a:t>and </a:t>
            </a:r>
            <a:r>
              <a:rPr lang="en-GB" sz="2900" dirty="0" smtClean="0"/>
              <a:t>Safety</a:t>
            </a:r>
            <a:endParaRPr lang="en-GB" sz="2900" dirty="0"/>
          </a:p>
          <a:p>
            <a:pPr lvl="1"/>
            <a:r>
              <a:rPr lang="en-GB" sz="2900" b="1" dirty="0"/>
              <a:t>Estates </a:t>
            </a:r>
            <a:r>
              <a:rPr lang="en-GB" sz="2900" b="1" dirty="0" smtClean="0"/>
              <a:t>Department</a:t>
            </a:r>
          </a:p>
          <a:p>
            <a:pPr marL="457200" lvl="1" indent="0">
              <a:buNone/>
            </a:pPr>
            <a:endParaRPr lang="en-GB" sz="2900" b="1" dirty="0"/>
          </a:p>
          <a:p>
            <a:pPr marL="457200" lvl="1" indent="0">
              <a:buNone/>
            </a:pPr>
            <a:r>
              <a:rPr lang="en-GB" sz="2900" b="1" dirty="0">
                <a:solidFill>
                  <a:schemeClr val="accent1">
                    <a:lumMod val="75000"/>
                  </a:schemeClr>
                </a:solidFill>
              </a:rPr>
              <a:t>Information </a:t>
            </a:r>
            <a:r>
              <a:rPr lang="en-GB" sz="2900" b="1" dirty="0" smtClean="0">
                <a:solidFill>
                  <a:schemeClr val="accent1">
                    <a:lumMod val="75000"/>
                  </a:schemeClr>
                </a:solidFill>
              </a:rPr>
              <a:t>Services Group</a:t>
            </a:r>
            <a:endParaRPr lang="en-GB" sz="2900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en-GB" sz="2900" b="1" dirty="0" smtClean="0"/>
              <a:t>Lisa McDonald </a:t>
            </a:r>
            <a:r>
              <a:rPr lang="en-GB" sz="2900" dirty="0" smtClean="0"/>
              <a:t>– User Services</a:t>
            </a:r>
          </a:p>
          <a:p>
            <a:pPr lvl="1"/>
            <a:endParaRPr lang="en-GB" sz="2900" b="1" dirty="0"/>
          </a:p>
          <a:p>
            <a:pPr marL="457200" lvl="1" indent="0">
              <a:buNone/>
            </a:pPr>
            <a:r>
              <a:rPr lang="en-GB" sz="2900" b="1" dirty="0">
                <a:solidFill>
                  <a:schemeClr val="accent1">
                    <a:lumMod val="75000"/>
                  </a:schemeClr>
                </a:solidFill>
              </a:rPr>
              <a:t>University Secretary’s Group</a:t>
            </a:r>
          </a:p>
          <a:p>
            <a:pPr lvl="1"/>
            <a:r>
              <a:rPr lang="en-GB" sz="2900" b="1" dirty="0" smtClean="0"/>
              <a:t>Helen </a:t>
            </a:r>
            <a:r>
              <a:rPr lang="en-GB" sz="2900" b="1" dirty="0"/>
              <a:t>McMillan and Isabell </a:t>
            </a:r>
            <a:r>
              <a:rPr lang="en-GB" sz="2900" b="1" dirty="0" err="1"/>
              <a:t>Majewsky</a:t>
            </a:r>
            <a:r>
              <a:rPr lang="en-GB" sz="2900" b="1" dirty="0"/>
              <a:t> Anderson </a:t>
            </a:r>
            <a:r>
              <a:rPr lang="en-GB" sz="2900" dirty="0"/>
              <a:t>– Edinburgh Global</a:t>
            </a:r>
          </a:p>
          <a:p>
            <a:pPr lvl="1"/>
            <a:r>
              <a:rPr lang="en-GB" sz="2900" b="1" dirty="0"/>
              <a:t>Aine Ryan </a:t>
            </a:r>
            <a:r>
              <a:rPr lang="en-GB" sz="2900" dirty="0" smtClean="0"/>
              <a:t>- Edinburgh Research Office </a:t>
            </a:r>
            <a:endParaRPr lang="en-GB" sz="2900" dirty="0"/>
          </a:p>
          <a:p>
            <a:pPr lvl="1"/>
            <a:r>
              <a:rPr lang="en-GB" sz="2900" b="1" dirty="0"/>
              <a:t>Fiona Philippi </a:t>
            </a:r>
            <a:r>
              <a:rPr lang="en-GB" sz="2900" dirty="0"/>
              <a:t>– Institute of Academic </a:t>
            </a:r>
            <a:r>
              <a:rPr lang="en-GB" sz="2900" dirty="0" smtClean="0"/>
              <a:t>Development</a:t>
            </a:r>
          </a:p>
          <a:p>
            <a:pPr lvl="1"/>
            <a:endParaRPr lang="en-GB" sz="2900" b="1" dirty="0"/>
          </a:p>
          <a:p>
            <a:pPr marL="457200" lvl="1" indent="0">
              <a:buNone/>
            </a:pPr>
            <a:r>
              <a:rPr lang="en-GB" sz="2900" b="1" dirty="0">
                <a:solidFill>
                  <a:schemeClr val="accent1">
                    <a:lumMod val="75000"/>
                  </a:schemeClr>
                </a:solidFill>
              </a:rPr>
              <a:t>Cross University</a:t>
            </a:r>
          </a:p>
          <a:p>
            <a:pPr lvl="1"/>
            <a:r>
              <a:rPr lang="en-GB" sz="2900" b="1" dirty="0" smtClean="0"/>
              <a:t>Michael </a:t>
            </a:r>
            <a:r>
              <a:rPr lang="en-GB" sz="2900" b="1" dirty="0"/>
              <a:t>Gallagher and Stuart Nicol – </a:t>
            </a:r>
            <a:r>
              <a:rPr lang="en-GB" sz="2900" dirty="0"/>
              <a:t>Education and ISG</a:t>
            </a:r>
          </a:p>
          <a:p>
            <a:pPr lvl="1"/>
            <a:r>
              <a:rPr lang="en-GB" sz="2900" b="1" dirty="0" err="1"/>
              <a:t>StopCovid</a:t>
            </a:r>
            <a:r>
              <a:rPr lang="en-GB" sz="2900" b="1" dirty="0"/>
              <a:t> </a:t>
            </a:r>
            <a:r>
              <a:rPr lang="en-GB" sz="2900" b="1" dirty="0" smtClean="0"/>
              <a:t>Team</a:t>
            </a:r>
            <a:endParaRPr lang="en-GB" sz="2200" dirty="0"/>
          </a:p>
        </p:txBody>
      </p:sp>
      <p:sp>
        <p:nvSpPr>
          <p:cNvPr id="5" name="Rectangle 4"/>
          <p:cNvSpPr/>
          <p:nvPr/>
        </p:nvSpPr>
        <p:spPr>
          <a:xfrm>
            <a:off x="386534" y="662827"/>
            <a:ext cx="8499538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1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2020 </a:t>
            </a:r>
            <a:r>
              <a:rPr lang="en-GB" sz="21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Principal’s </a:t>
            </a:r>
            <a:r>
              <a:rPr lang="en-GB" sz="21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Medals for Exceptional Service </a:t>
            </a:r>
            <a:r>
              <a:rPr lang="en-GB" sz="1900" b="1" dirty="0">
                <a:latin typeface="+mj-lt"/>
              </a:rPr>
              <a:t>- </a:t>
            </a:r>
            <a:r>
              <a:rPr lang="en-GB" sz="1900" b="1" dirty="0"/>
              <a:t>the decision was made to increase the number of awards this year to enable the recognition of individuals, teams and departments from our University community who have played a critical role in how we have responded to the Covid-19 crisis. The winners were:</a:t>
            </a:r>
          </a:p>
        </p:txBody>
      </p:sp>
    </p:spTree>
    <p:extLst>
      <p:ext uri="{BB962C8B-B14F-4D97-AF65-F5344CB8AC3E}">
        <p14:creationId xmlns:p14="http://schemas.microsoft.com/office/powerpoint/2010/main" val="1122453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04276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 smtClean="0">
                <a:solidFill>
                  <a:schemeClr val="accent5"/>
                </a:solidFill>
              </a:rPr>
              <a:t>University Awards</a:t>
            </a:r>
            <a:endParaRPr lang="en-GB" sz="3200" b="1" dirty="0">
              <a:solidFill>
                <a:schemeClr val="accent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269403"/>
            <a:ext cx="7886700" cy="490756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New ‘</a:t>
            </a:r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Being Edinburgh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’ 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Award </a:t>
            </a:r>
            <a:r>
              <a:rPr lang="en-GB" dirty="0" smtClean="0"/>
              <a:t>launched </a:t>
            </a:r>
            <a:r>
              <a:rPr lang="en-GB" dirty="0"/>
              <a:t>- recognising an individual who embodies the University’s values.</a:t>
            </a:r>
          </a:p>
          <a:p>
            <a:r>
              <a:rPr lang="en-GB" dirty="0" smtClean="0"/>
              <a:t>130 nominations</a:t>
            </a:r>
          </a:p>
          <a:p>
            <a:r>
              <a:rPr lang="en-GB" dirty="0" smtClean="0"/>
              <a:t>Over </a:t>
            </a:r>
            <a:r>
              <a:rPr lang="en-GB" dirty="0"/>
              <a:t>4,000 alumni, students and staff voted</a:t>
            </a:r>
          </a:p>
          <a:p>
            <a:r>
              <a:rPr lang="en-GB" dirty="0" smtClean="0"/>
              <a:t>Clear </a:t>
            </a:r>
            <a:r>
              <a:rPr lang="en-GB" dirty="0"/>
              <a:t>Winner:  Dr Nanshan </a:t>
            </a:r>
            <a:r>
              <a:rPr lang="en-GB" dirty="0" err="1" smtClean="0"/>
              <a:t>Zhong</a:t>
            </a:r>
            <a:r>
              <a:rPr lang="en-GB" dirty="0" smtClean="0"/>
              <a:t>, </a:t>
            </a:r>
            <a:r>
              <a:rPr lang="en-GB" dirty="0"/>
              <a:t>r</a:t>
            </a:r>
            <a:r>
              <a:rPr lang="en-GB" dirty="0" smtClean="0"/>
              <a:t>espiratory </a:t>
            </a:r>
            <a:r>
              <a:rPr lang="en-GB" dirty="0"/>
              <a:t>expert and </a:t>
            </a:r>
            <a:r>
              <a:rPr lang="en-GB" dirty="0" smtClean="0"/>
              <a:t>epidemiologist</a:t>
            </a:r>
            <a:endParaRPr lang="en-GB" dirty="0"/>
          </a:p>
          <a:p>
            <a:endParaRPr lang="en-GB" sz="900" dirty="0"/>
          </a:p>
          <a:p>
            <a:r>
              <a:rPr lang="en-GB" sz="2700" dirty="0" smtClean="0"/>
              <a:t>Dr </a:t>
            </a:r>
            <a:r>
              <a:rPr lang="en-GB" sz="2700" dirty="0" err="1" smtClean="0"/>
              <a:t>Zhong</a:t>
            </a:r>
            <a:r>
              <a:rPr lang="en-GB" sz="2700" dirty="0" smtClean="0"/>
              <a:t> will be speaking </a:t>
            </a:r>
            <a:r>
              <a:rPr lang="en-GB" sz="2700" dirty="0"/>
              <a:t>at major event on covid-19 and global health on 2 March with Dr </a:t>
            </a:r>
            <a:r>
              <a:rPr lang="en-GB" sz="2700" dirty="0" smtClean="0"/>
              <a:t>Anthony </a:t>
            </a:r>
            <a:r>
              <a:rPr lang="en-GB" sz="2700" dirty="0" err="1" smtClean="0"/>
              <a:t>Fauci</a:t>
            </a:r>
            <a:r>
              <a:rPr lang="en-GB" sz="2700" dirty="0" smtClean="0"/>
              <a:t> </a:t>
            </a:r>
            <a:r>
              <a:rPr lang="en-GB" sz="2700" dirty="0"/>
              <a:t>and leading UoE academics </a:t>
            </a:r>
            <a:endParaRPr lang="en-GB" sz="2700" dirty="0" smtClean="0"/>
          </a:p>
          <a:p>
            <a:pPr lvl="1"/>
            <a:r>
              <a:rPr lang="en-GB" sz="2600" dirty="0" smtClean="0"/>
              <a:t>Please </a:t>
            </a:r>
            <a:r>
              <a:rPr lang="en-GB" sz="2600" dirty="0"/>
              <a:t>join us and spread the </a:t>
            </a:r>
            <a:r>
              <a:rPr lang="en-GB" sz="2600" dirty="0" smtClean="0"/>
              <a:t>word, details at</a:t>
            </a:r>
            <a:r>
              <a:rPr lang="en-GB" sz="2600" dirty="0"/>
              <a:t>: </a:t>
            </a:r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efi.ed.ac.uk/join-the-conversation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58526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6801" y="282129"/>
            <a:ext cx="7332166" cy="731168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 smtClean="0">
                <a:solidFill>
                  <a:schemeClr val="accent5"/>
                </a:solidFill>
              </a:rPr>
              <a:t>Overview</a:t>
            </a:r>
            <a:endParaRPr lang="en-GB" sz="3200" b="1" dirty="0">
              <a:solidFill>
                <a:schemeClr val="accent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8709" y="1143196"/>
            <a:ext cx="7291852" cy="510889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b="1" dirty="0" smtClean="0"/>
              <a:t>Review of the Academic Year 2019-20</a:t>
            </a:r>
            <a:endParaRPr lang="en-GB" b="1" dirty="0"/>
          </a:p>
          <a:p>
            <a:pPr lvl="1"/>
            <a:r>
              <a:rPr lang="en-GB" dirty="0" smtClean="0"/>
              <a:t>Staff and student numbers</a:t>
            </a:r>
          </a:p>
          <a:p>
            <a:pPr lvl="1"/>
            <a:r>
              <a:rPr lang="en-GB" dirty="0" smtClean="0"/>
              <a:t>Covid-19 and adaptation and renewal</a:t>
            </a:r>
          </a:p>
          <a:p>
            <a:pPr lvl="1"/>
            <a:r>
              <a:rPr lang="en-GB" dirty="0" smtClean="0"/>
              <a:t>Covid-19 impact and research</a:t>
            </a:r>
          </a:p>
          <a:p>
            <a:pPr lvl="1"/>
            <a:r>
              <a:rPr lang="en-GB" dirty="0" smtClean="0"/>
              <a:t>Financial highlights</a:t>
            </a:r>
          </a:p>
          <a:p>
            <a:pPr lvl="1"/>
            <a:r>
              <a:rPr lang="en-GB" dirty="0" smtClean="0"/>
              <a:t>University </a:t>
            </a:r>
          </a:p>
          <a:p>
            <a:pPr lvl="1"/>
            <a:r>
              <a:rPr lang="en-GB" dirty="0" smtClean="0"/>
              <a:t>Awards</a:t>
            </a:r>
          </a:p>
          <a:p>
            <a:pPr lvl="1"/>
            <a:r>
              <a:rPr lang="en-GB" dirty="0" smtClean="0"/>
              <a:t>City Region Deal</a:t>
            </a:r>
            <a:endParaRPr lang="en-GB" dirty="0"/>
          </a:p>
          <a:p>
            <a:pPr lvl="1"/>
            <a:r>
              <a:rPr lang="en-GB" dirty="0" err="1" smtClean="0"/>
              <a:t>Brexit</a:t>
            </a:r>
            <a:endParaRPr lang="en-GB" dirty="0" smtClean="0"/>
          </a:p>
          <a:p>
            <a:pPr marL="0" indent="0">
              <a:buNone/>
            </a:pPr>
            <a:r>
              <a:rPr lang="en-GB" b="1" dirty="0" smtClean="0"/>
              <a:t>Future</a:t>
            </a:r>
          </a:p>
          <a:p>
            <a:pPr lvl="1"/>
            <a:r>
              <a:rPr lang="en-GB" dirty="0" smtClean="0"/>
              <a:t>Recruitment</a:t>
            </a:r>
          </a:p>
          <a:p>
            <a:pPr lvl="1"/>
            <a:r>
              <a:rPr lang="en-GB" dirty="0" smtClean="0"/>
              <a:t>Reasons </a:t>
            </a:r>
            <a:r>
              <a:rPr lang="en-GB" dirty="0"/>
              <a:t>to be cheerful</a:t>
            </a:r>
          </a:p>
          <a:p>
            <a:pPr lvl="1"/>
            <a:r>
              <a:rPr lang="en-GB" dirty="0"/>
              <a:t>Reflections</a:t>
            </a:r>
          </a:p>
          <a:p>
            <a:pPr lvl="1"/>
            <a:r>
              <a:rPr lang="en-GB" dirty="0" smtClean="0"/>
              <a:t>Conclusions </a:t>
            </a:r>
            <a:endParaRPr lang="en-GB" dirty="0"/>
          </a:p>
          <a:p>
            <a:pPr marL="0" indent="0">
              <a:buNone/>
            </a:pP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70181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962" y="227273"/>
            <a:ext cx="7886700" cy="623893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 smtClean="0">
                <a:solidFill>
                  <a:schemeClr val="accent1">
                    <a:lumMod val="75000"/>
                  </a:schemeClr>
                </a:solidFill>
              </a:rPr>
              <a:t>Edinburgh Research</a:t>
            </a:r>
            <a:endParaRPr lang="en-GB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7128962"/>
              </p:ext>
            </p:extLst>
          </p:nvPr>
        </p:nvGraphicFramePr>
        <p:xfrm>
          <a:off x="443750" y="3423068"/>
          <a:ext cx="8173125" cy="2743200"/>
        </p:xfrm>
        <a:graphic>
          <a:graphicData uri="http://schemas.openxmlformats.org/drawingml/2006/table">
            <a:tbl>
              <a:tblPr firstRow="1" firstCol="1" bandRow="1"/>
              <a:tblGrid>
                <a:gridCol w="3421552">
                  <a:extLst>
                    <a:ext uri="{9D8B030D-6E8A-4147-A177-3AD203B41FA5}">
                      <a16:colId xmlns:a16="http://schemas.microsoft.com/office/drawing/2014/main" val="369659633"/>
                    </a:ext>
                  </a:extLst>
                </a:gridCol>
                <a:gridCol w="1623073">
                  <a:extLst>
                    <a:ext uri="{9D8B030D-6E8A-4147-A177-3AD203B41FA5}">
                      <a16:colId xmlns:a16="http://schemas.microsoft.com/office/drawing/2014/main" val="3279692376"/>
                    </a:ext>
                  </a:extLst>
                </a:gridCol>
                <a:gridCol w="1623072">
                  <a:extLst>
                    <a:ext uri="{9D8B030D-6E8A-4147-A177-3AD203B41FA5}">
                      <a16:colId xmlns:a16="http://schemas.microsoft.com/office/drawing/2014/main" val="2171475471"/>
                    </a:ext>
                  </a:extLst>
                </a:gridCol>
                <a:gridCol w="1505428">
                  <a:extLst>
                    <a:ext uri="{9D8B030D-6E8A-4147-A177-3AD203B41FA5}">
                      <a16:colId xmlns:a16="http://schemas.microsoft.com/office/drawing/2014/main" val="2380804126"/>
                    </a:ext>
                  </a:extLst>
                </a:gridCol>
              </a:tblGrid>
              <a:tr h="1492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2000" b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67" marR="61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2019/20</a:t>
                      </a:r>
                      <a:endParaRPr lang="en-GB" sz="2000" b="1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67" marR="61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2018/19</a:t>
                      </a:r>
                      <a:endParaRPr lang="en-GB" sz="2000" b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67" marR="61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2017/18</a:t>
                      </a:r>
                      <a:endParaRPr lang="en-GB" sz="2000" b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67" marR="61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7545887"/>
                  </a:ext>
                </a:extLst>
              </a:tr>
              <a:tr h="1492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Number of patents</a:t>
                      </a:r>
                      <a:endParaRPr lang="en-GB" sz="2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67" marR="61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48</a:t>
                      </a:r>
                      <a:endParaRPr lang="en-GB" sz="2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67" marR="61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71</a:t>
                      </a:r>
                      <a:endParaRPr lang="en-GB" sz="2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67" marR="61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117</a:t>
                      </a:r>
                      <a:endParaRPr lang="en-GB" sz="2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67" marR="61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1939429"/>
                  </a:ext>
                </a:extLst>
              </a:tr>
              <a:tr h="1492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Number of licences</a:t>
                      </a:r>
                      <a:endParaRPr lang="en-GB" sz="2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67" marR="61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41</a:t>
                      </a:r>
                      <a:endParaRPr lang="en-GB" sz="2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67" marR="61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31</a:t>
                      </a:r>
                      <a:endParaRPr lang="en-GB" sz="2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67" marR="61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48</a:t>
                      </a:r>
                      <a:endParaRPr lang="en-GB" sz="2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67" marR="61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056739"/>
                  </a:ext>
                </a:extLst>
              </a:tr>
              <a:tr h="2985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Number of start-up companies created</a:t>
                      </a:r>
                      <a:endParaRPr lang="en-GB" sz="2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67" marR="61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85</a:t>
                      </a:r>
                      <a:endParaRPr lang="en-GB" sz="2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67" marR="61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64</a:t>
                      </a:r>
                      <a:endParaRPr lang="en-GB" sz="2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67" marR="61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45</a:t>
                      </a:r>
                      <a:endParaRPr lang="en-GB" sz="2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67" marR="61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0615363"/>
                  </a:ext>
                </a:extLst>
              </a:tr>
              <a:tr h="2985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Value of consultancy processed by Edinburgh Innovations</a:t>
                      </a:r>
                      <a:endParaRPr lang="en-GB" sz="2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67" marR="61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£7.0m</a:t>
                      </a:r>
                      <a:endParaRPr lang="en-GB" sz="2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67" marR="61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£6.9m</a:t>
                      </a:r>
                      <a:endParaRPr lang="en-GB" sz="2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67" marR="61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£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5.6m</a:t>
                      </a:r>
                      <a:endParaRPr lang="en-GB" sz="2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67" marR="61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9023905"/>
                  </a:ext>
                </a:extLst>
              </a:tr>
              <a:tr h="2985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Value of industrial and transitional awards</a:t>
                      </a:r>
                      <a:endParaRPr lang="en-GB" sz="2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67" marR="61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£55.4m</a:t>
                      </a:r>
                      <a:endParaRPr lang="en-GB" sz="2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67" marR="61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£49.5m</a:t>
                      </a:r>
                      <a:endParaRPr lang="en-GB" sz="2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67" marR="61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£37.3m</a:t>
                      </a:r>
                      <a:endParaRPr lang="en-GB" sz="2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67" marR="61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376507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43750" y="2900839"/>
            <a:ext cx="593015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ea typeface="Arial" panose="020B0604020202020204" pitchFamily="34" charset="0"/>
                <a:cs typeface="Arial" panose="020B0604020202020204" pitchFamily="34" charset="0"/>
              </a:rPr>
              <a:t>Partnerships with industry</a:t>
            </a:r>
            <a:endParaRPr lang="en-GB" sz="2400" b="1" dirty="0"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182881" y="851166"/>
            <a:ext cx="843399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Research grant awards are high, including spectacular successes in some of the highly competitive European Union </a:t>
            </a:r>
            <a:r>
              <a:rPr lang="en-GB" sz="2400" dirty="0" smtClean="0"/>
              <a:t>schemes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H</a:t>
            </a:r>
            <a:r>
              <a:rPr lang="en-GB" sz="2400" dirty="0" smtClean="0"/>
              <a:t>igh </a:t>
            </a:r>
            <a:r>
              <a:rPr lang="en-GB" sz="2400" dirty="0"/>
              <a:t>quality impactful research outputs are continuing apace, including </a:t>
            </a:r>
            <a:r>
              <a:rPr lang="en-GB" sz="2400" dirty="0" smtClean="0"/>
              <a:t>many </a:t>
            </a:r>
            <a:r>
              <a:rPr lang="en-GB" sz="2400" dirty="0"/>
              <a:t>very significant contributions to the pandemic itself.</a:t>
            </a:r>
          </a:p>
        </p:txBody>
      </p:sp>
      <p:sp>
        <p:nvSpPr>
          <p:cNvPr id="3" name="Left Arrow 2"/>
          <p:cNvSpPr/>
          <p:nvPr/>
        </p:nvSpPr>
        <p:spPr>
          <a:xfrm>
            <a:off x="4163438" y="4029247"/>
            <a:ext cx="4173166" cy="2400735"/>
          </a:xfrm>
          <a:prstGeom prst="leftArrow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0850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69991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>
                <a:solidFill>
                  <a:schemeClr val="accent1">
                    <a:lumMod val="75000"/>
                  </a:schemeClr>
                </a:solidFill>
              </a:rPr>
              <a:t>Edinburgh Research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28651" y="2296847"/>
            <a:ext cx="7671894" cy="427975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57199" y="1146595"/>
            <a:ext cx="8363607" cy="907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/>
              <a:t>£330.9m received in research awards </a:t>
            </a:r>
            <a:r>
              <a:rPr lang="en-GB" sz="2400" dirty="0" smtClean="0"/>
              <a:t>in academic year 2019/20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Total </a:t>
            </a:r>
            <a:r>
              <a:rPr lang="en-GB" sz="2400" dirty="0"/>
              <a:t>applications value - £1171.8m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28650" y="2188980"/>
            <a:ext cx="3701303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200" b="1" dirty="0" smtClean="0"/>
              <a:t>Award Total £ Year to date</a:t>
            </a:r>
            <a:endParaRPr lang="en-GB" sz="2200" b="1" dirty="0"/>
          </a:p>
        </p:txBody>
      </p:sp>
      <p:sp>
        <p:nvSpPr>
          <p:cNvPr id="6" name="Rectangle 5"/>
          <p:cNvSpPr/>
          <p:nvPr/>
        </p:nvSpPr>
        <p:spPr>
          <a:xfrm>
            <a:off x="457199" y="2054536"/>
            <a:ext cx="8229601" cy="4522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4968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39730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 smtClean="0">
                <a:solidFill>
                  <a:schemeClr val="accent5"/>
                </a:solidFill>
              </a:rPr>
              <a:t>City Region Deal</a:t>
            </a:r>
            <a:endParaRPr lang="en-GB" sz="3200" b="1" dirty="0">
              <a:solidFill>
                <a:schemeClr val="accent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204857"/>
            <a:ext cx="7886700" cy="53035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dirty="0" smtClean="0"/>
              <a:t>Data-Driven Innovation (DDI) Programme </a:t>
            </a:r>
            <a:r>
              <a:rPr lang="en-GB" sz="2400" dirty="0"/>
              <a:t>running significantly ahead of initial </a:t>
            </a:r>
            <a:r>
              <a:rPr lang="en-GB" sz="2400" dirty="0" smtClean="0"/>
              <a:t>expectation </a:t>
            </a:r>
          </a:p>
          <a:p>
            <a:pPr marL="0" indent="0">
              <a:buNone/>
            </a:pPr>
            <a:r>
              <a:rPr lang="en-GB" sz="2400" dirty="0"/>
              <a:t>A number of major DDI initiatives have been established after securing substantial investment from third parties including:</a:t>
            </a:r>
          </a:p>
          <a:p>
            <a:pPr lvl="1"/>
            <a:r>
              <a:rPr lang="en-GB" dirty="0" smtClean="0"/>
              <a:t>Bayes </a:t>
            </a:r>
            <a:r>
              <a:rPr lang="en-GB" dirty="0"/>
              <a:t>Innovation Programme (£2.7 million Scottish Enterprise investment);</a:t>
            </a:r>
          </a:p>
          <a:p>
            <a:pPr lvl="1"/>
            <a:r>
              <a:rPr lang="en-GB" dirty="0" smtClean="0"/>
              <a:t>Advanced </a:t>
            </a:r>
            <a:r>
              <a:rPr lang="en-GB" dirty="0"/>
              <a:t>Care Research Centre (£20 million L&amp;G investment);</a:t>
            </a:r>
          </a:p>
          <a:p>
            <a:pPr lvl="1"/>
            <a:r>
              <a:rPr lang="en-GB" dirty="0" smtClean="0"/>
              <a:t>Centre </a:t>
            </a:r>
            <a:r>
              <a:rPr lang="en-GB" dirty="0"/>
              <a:t>for </a:t>
            </a:r>
            <a:r>
              <a:rPr lang="en-GB" dirty="0" err="1"/>
              <a:t>Technomoral</a:t>
            </a:r>
            <a:r>
              <a:rPr lang="en-GB" dirty="0"/>
              <a:t> Futures (£5 million Baillie Gifford investment); and,</a:t>
            </a:r>
          </a:p>
          <a:p>
            <a:pPr lvl="1"/>
            <a:r>
              <a:rPr lang="en-GB" dirty="0" smtClean="0"/>
              <a:t>Global </a:t>
            </a:r>
            <a:r>
              <a:rPr lang="en-GB" dirty="0"/>
              <a:t>Open Finance Centre of Excellence (£23 million Strength in Places Fund investment</a:t>
            </a:r>
            <a:r>
              <a:rPr lang="en-GB" dirty="0" smtClean="0"/>
              <a:t>).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9553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50488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>
                <a:solidFill>
                  <a:srgbClr val="4472C4"/>
                </a:solidFill>
              </a:rPr>
              <a:t>City Region Deal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23191"/>
            <a:ext cx="7886700" cy="4853772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GB" sz="2400" dirty="0">
                <a:solidFill>
                  <a:prstClr val="black"/>
                </a:solidFill>
              </a:rPr>
              <a:t>Across construction and the Bayes Innovation Programme:</a:t>
            </a:r>
          </a:p>
          <a:p>
            <a:pPr lvl="1"/>
            <a:r>
              <a:rPr lang="en-GB" dirty="0">
                <a:solidFill>
                  <a:prstClr val="black"/>
                </a:solidFill>
              </a:rPr>
              <a:t> 1,164 jobs have been created or secured </a:t>
            </a:r>
          </a:p>
          <a:p>
            <a:pPr lvl="1"/>
            <a:r>
              <a:rPr lang="en-GB" dirty="0">
                <a:solidFill>
                  <a:prstClr val="black"/>
                </a:solidFill>
              </a:rPr>
              <a:t>67 high-growth companies have been supported </a:t>
            </a:r>
          </a:p>
          <a:p>
            <a:pPr lvl="1"/>
            <a:r>
              <a:rPr lang="en-GB" dirty="0">
                <a:solidFill>
                  <a:prstClr val="black"/>
                </a:solidFill>
              </a:rPr>
              <a:t>£129 million investment in companies and associated support activities has been secured</a:t>
            </a:r>
          </a:p>
          <a:p>
            <a:pPr marL="0" lvl="0" indent="0">
              <a:buNone/>
            </a:pPr>
            <a:r>
              <a:rPr lang="en-GB" sz="2400" dirty="0">
                <a:solidFill>
                  <a:prstClr val="black"/>
                </a:solidFill>
              </a:rPr>
              <a:t>Since August 2018 the University of Edinburgh has secured:</a:t>
            </a:r>
          </a:p>
          <a:p>
            <a:pPr lvl="1"/>
            <a:r>
              <a:rPr lang="en-GB" dirty="0">
                <a:solidFill>
                  <a:prstClr val="black"/>
                </a:solidFill>
              </a:rPr>
              <a:t>DDI research project funding worth £216.1 million (77% ahead of target for this stage of the programme)</a:t>
            </a:r>
          </a:p>
          <a:p>
            <a:pPr lvl="1"/>
            <a:r>
              <a:rPr lang="en-GB" dirty="0">
                <a:solidFill>
                  <a:prstClr val="black"/>
                </a:solidFill>
              </a:rPr>
              <a:t>Industry DDI project funding worth £61.7 million (112% ahead of target to date)</a:t>
            </a:r>
          </a:p>
          <a:p>
            <a:pPr lvl="1"/>
            <a:r>
              <a:rPr lang="en-GB" dirty="0">
                <a:solidFill>
                  <a:prstClr val="black"/>
                </a:solidFill>
              </a:rPr>
              <a:t>Supported the creation of 42 DDI companies -17% ahead of target to </a:t>
            </a:r>
            <a:r>
              <a:rPr lang="en-GB" dirty="0" smtClean="0">
                <a:solidFill>
                  <a:prstClr val="black"/>
                </a:solidFill>
              </a:rPr>
              <a:t>date</a:t>
            </a:r>
            <a:endParaRPr lang="en-GB" dirty="0">
              <a:solidFill>
                <a:prstClr val="black"/>
              </a:solidFill>
            </a:endParaRPr>
          </a:p>
          <a:p>
            <a:pPr lvl="0"/>
            <a:endParaRPr lang="en-GB" sz="2400" dirty="0">
              <a:solidFill>
                <a:prstClr val="black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1733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1538" y="514665"/>
            <a:ext cx="5499125" cy="548376"/>
          </a:xfrm>
        </p:spPr>
        <p:txBody>
          <a:bodyPr>
            <a:noAutofit/>
          </a:bodyPr>
          <a:lstStyle/>
          <a:p>
            <a:pPr algn="ctr"/>
            <a:r>
              <a:rPr lang="en-GB" sz="3200" b="1" dirty="0" err="1">
                <a:solidFill>
                  <a:schemeClr val="accent5"/>
                </a:solidFill>
              </a:rPr>
              <a:t>Brexit</a:t>
            </a:r>
            <a:endParaRPr lang="en-GB" sz="3200" b="1" dirty="0">
              <a:solidFill>
                <a:schemeClr val="accent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395" y="1359644"/>
            <a:ext cx="8157410" cy="43741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EU-UK Trade Deal</a:t>
            </a:r>
          </a:p>
          <a:p>
            <a:pPr lvl="1"/>
            <a:r>
              <a:rPr lang="en-GB" sz="2600" dirty="0" smtClean="0"/>
              <a:t>Remain committed to EU partnerships; confirmation of </a:t>
            </a:r>
            <a:r>
              <a:rPr lang="en-GB" sz="2600" dirty="0"/>
              <a:t>Horizon </a:t>
            </a:r>
            <a:r>
              <a:rPr lang="en-GB" sz="2600" dirty="0" smtClean="0"/>
              <a:t>Europe association including European Research Council grants  </a:t>
            </a:r>
          </a:p>
          <a:p>
            <a:pPr lvl="1"/>
            <a:r>
              <a:rPr lang="en-GB" sz="2600" dirty="0" smtClean="0"/>
              <a:t>Fully committed to the Turing Scheme, the global Erasmus+ replacement</a:t>
            </a:r>
            <a:endParaRPr lang="en-GB" sz="2600" dirty="0"/>
          </a:p>
          <a:p>
            <a:pPr lvl="1"/>
            <a:r>
              <a:rPr lang="en-GB" sz="2600" dirty="0" smtClean="0"/>
              <a:t>Changes to study costs and immigration rules for EU students from 2021; support essential; impact?</a:t>
            </a:r>
            <a:endParaRPr lang="en-GB" sz="2600" dirty="0"/>
          </a:p>
          <a:p>
            <a:pPr lvl="1"/>
            <a:r>
              <a:rPr lang="en-GB" sz="2600" dirty="0" smtClean="0"/>
              <a:t>Staff impacts; immigration support and information sessions</a:t>
            </a:r>
            <a:endParaRPr lang="en-GB" sz="2600" dirty="0"/>
          </a:p>
          <a:p>
            <a:pPr lvl="1"/>
            <a:r>
              <a:rPr lang="en-GB" sz="2600" dirty="0" smtClean="0"/>
              <a:t>Continued collaboration </a:t>
            </a:r>
            <a:r>
              <a:rPr lang="en-GB" sz="2600" dirty="0" err="1" smtClean="0"/>
              <a:t>eg</a:t>
            </a:r>
            <a:r>
              <a:rPr lang="en-GB" sz="2600" dirty="0" smtClean="0"/>
              <a:t> UNA Europa</a:t>
            </a:r>
            <a:endParaRPr lang="en-GB" sz="2600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4136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1538" y="514665"/>
            <a:ext cx="5499125" cy="548376"/>
          </a:xfrm>
        </p:spPr>
        <p:txBody>
          <a:bodyPr>
            <a:noAutofit/>
          </a:bodyPr>
          <a:lstStyle/>
          <a:p>
            <a:pPr algn="ctr"/>
            <a:r>
              <a:rPr lang="en-GB" sz="3200" b="1" dirty="0" smtClean="0">
                <a:solidFill>
                  <a:schemeClr val="accent5"/>
                </a:solidFill>
              </a:rPr>
              <a:t>Future </a:t>
            </a:r>
            <a:endParaRPr lang="en-GB" sz="3200" b="1" dirty="0">
              <a:solidFill>
                <a:schemeClr val="accent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14647"/>
            <a:ext cx="7477626" cy="38316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Recruitment </a:t>
            </a:r>
          </a:p>
          <a:p>
            <a:pPr marL="0" indent="0">
              <a:buNone/>
            </a:pPr>
            <a:r>
              <a:rPr lang="en-GB" dirty="0" smtClean="0"/>
              <a:t>Reasons to be cheerful </a:t>
            </a:r>
          </a:p>
          <a:p>
            <a:pPr marL="0" indent="0">
              <a:buNone/>
            </a:pPr>
            <a:r>
              <a:rPr lang="en-GB" dirty="0" smtClean="0"/>
              <a:t>Reflections</a:t>
            </a:r>
          </a:p>
          <a:p>
            <a:pPr marL="0" indent="0">
              <a:buNone/>
            </a:pPr>
            <a:r>
              <a:rPr lang="en-GB" dirty="0" smtClean="0"/>
              <a:t>Conclusions </a:t>
            </a:r>
          </a:p>
          <a:p>
            <a:pPr marL="0" indent="0">
              <a:buNone/>
            </a:pPr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8813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46793"/>
            <a:ext cx="7886700" cy="592304"/>
          </a:xfrm>
        </p:spPr>
        <p:txBody>
          <a:bodyPr/>
          <a:lstStyle/>
          <a:p>
            <a:pPr algn="ctr"/>
            <a:r>
              <a:rPr lang="en-GB" sz="3200" b="1" dirty="0" smtClean="0">
                <a:solidFill>
                  <a:srgbClr val="4472C4"/>
                </a:solidFill>
              </a:rPr>
              <a:t>Recruitment 2021-22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851" y="946674"/>
            <a:ext cx="8416674" cy="56585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b="1" dirty="0"/>
              <a:t>Undergraduate </a:t>
            </a:r>
            <a:endParaRPr lang="en-GB" sz="2400" dirty="0"/>
          </a:p>
          <a:p>
            <a:pPr lvl="0"/>
            <a:r>
              <a:rPr lang="en-GB" sz="2400" dirty="0" smtClean="0"/>
              <a:t>Applications </a:t>
            </a:r>
            <a:r>
              <a:rPr lang="en-GB" sz="2400" dirty="0"/>
              <a:t>up 20% on same stage last </a:t>
            </a:r>
            <a:r>
              <a:rPr lang="en-GB" sz="2400" dirty="0" smtClean="0"/>
              <a:t>year </a:t>
            </a:r>
          </a:p>
          <a:p>
            <a:pPr lvl="0"/>
            <a:r>
              <a:rPr lang="en-GB" sz="2400" dirty="0" smtClean="0"/>
              <a:t>RUK </a:t>
            </a:r>
            <a:r>
              <a:rPr lang="en-GB" sz="2400" dirty="0"/>
              <a:t>up 23%; Scotland up 28%; International up 30</a:t>
            </a:r>
            <a:r>
              <a:rPr lang="en-GB" sz="2400" dirty="0" smtClean="0"/>
              <a:t>% (USA up 70%)</a:t>
            </a:r>
            <a:endParaRPr lang="en-GB" sz="2400" dirty="0"/>
          </a:p>
          <a:p>
            <a:pPr lvl="0"/>
            <a:r>
              <a:rPr lang="en-GB" sz="2400" dirty="0" smtClean="0"/>
              <a:t>EU </a:t>
            </a:r>
            <a:r>
              <a:rPr lang="en-GB" sz="2400" dirty="0"/>
              <a:t>applications down </a:t>
            </a:r>
            <a:r>
              <a:rPr lang="en-GB" sz="2400" dirty="0" smtClean="0"/>
              <a:t>44% - </a:t>
            </a:r>
            <a:r>
              <a:rPr lang="en-GB" sz="2400" dirty="0"/>
              <a:t>expect this to decline </a:t>
            </a:r>
            <a:r>
              <a:rPr lang="en-GB" sz="2400" dirty="0" smtClean="0"/>
              <a:t>further </a:t>
            </a:r>
          </a:p>
          <a:p>
            <a:pPr marL="0" indent="0">
              <a:buNone/>
            </a:pPr>
            <a:r>
              <a:rPr lang="en-GB" sz="2400" b="1" dirty="0" smtClean="0"/>
              <a:t>Postgraduate Taught</a:t>
            </a:r>
            <a:endParaRPr lang="en-GB" sz="2400" dirty="0" smtClean="0"/>
          </a:p>
          <a:p>
            <a:pPr lvl="0"/>
            <a:r>
              <a:rPr lang="en-GB" sz="2400" dirty="0" smtClean="0"/>
              <a:t>Applications </a:t>
            </a:r>
            <a:r>
              <a:rPr lang="en-GB" sz="2400" dirty="0"/>
              <a:t>down overall by 10%. Mainly decrease from China </a:t>
            </a:r>
          </a:p>
          <a:p>
            <a:pPr lvl="0"/>
            <a:r>
              <a:rPr lang="en-GB" sz="2400" dirty="0" smtClean="0"/>
              <a:t>Scotland </a:t>
            </a:r>
            <a:r>
              <a:rPr lang="en-GB" sz="2400" dirty="0"/>
              <a:t>up 31%, RUK up 37%, EU down 17%, International down 10</a:t>
            </a:r>
            <a:r>
              <a:rPr lang="en-GB" sz="2400" dirty="0" smtClean="0"/>
              <a:t>% </a:t>
            </a:r>
            <a:endParaRPr lang="en-GB" sz="2400" dirty="0"/>
          </a:p>
          <a:p>
            <a:pPr lvl="0"/>
            <a:r>
              <a:rPr lang="en-GB" sz="2400" dirty="0" smtClean="0"/>
              <a:t>India up </a:t>
            </a:r>
            <a:r>
              <a:rPr lang="en-GB" sz="2400" dirty="0"/>
              <a:t>40% on last year – new graduate post study route having positive </a:t>
            </a:r>
            <a:r>
              <a:rPr lang="en-GB" sz="2400" dirty="0" smtClean="0"/>
              <a:t>impact </a:t>
            </a:r>
            <a:endParaRPr lang="en-GB" sz="2400" dirty="0"/>
          </a:p>
          <a:p>
            <a:pPr lvl="0"/>
            <a:r>
              <a:rPr lang="en-GB" sz="2400" dirty="0" smtClean="0"/>
              <a:t>Careful management needed have 400 </a:t>
            </a:r>
            <a:r>
              <a:rPr lang="en-GB" sz="2400" dirty="0"/>
              <a:t>deferred international UF’s for 2021 entry </a:t>
            </a:r>
            <a:r>
              <a:rPr lang="en-GB" sz="2400" dirty="0" smtClean="0"/>
              <a:t>(compared to 120 </a:t>
            </a:r>
            <a:r>
              <a:rPr lang="en-GB" sz="2400" dirty="0"/>
              <a:t>last year) </a:t>
            </a:r>
          </a:p>
        </p:txBody>
      </p:sp>
    </p:spTree>
    <p:extLst>
      <p:ext uri="{BB962C8B-B14F-4D97-AF65-F5344CB8AC3E}">
        <p14:creationId xmlns:p14="http://schemas.microsoft.com/office/powerpoint/2010/main" val="2526913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46793"/>
            <a:ext cx="7886700" cy="592304"/>
          </a:xfrm>
        </p:spPr>
        <p:txBody>
          <a:bodyPr/>
          <a:lstStyle/>
          <a:p>
            <a:pPr algn="ctr"/>
            <a:r>
              <a:rPr lang="en-GB" sz="3200" b="1" dirty="0" smtClean="0">
                <a:solidFill>
                  <a:srgbClr val="4472C4"/>
                </a:solidFill>
              </a:rPr>
              <a:t>Recruitment 2021-22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851" y="1312432"/>
            <a:ext cx="8416674" cy="50668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600" b="1" dirty="0" smtClean="0"/>
              <a:t>Postgraduate </a:t>
            </a:r>
            <a:r>
              <a:rPr lang="en-GB" sz="2600" b="1" dirty="0"/>
              <a:t>Research </a:t>
            </a:r>
            <a:r>
              <a:rPr lang="en-GB" sz="2600" b="1" dirty="0" smtClean="0"/>
              <a:t> - N.B still early in overall cycle</a:t>
            </a:r>
            <a:endParaRPr lang="en-GB" sz="2600" dirty="0"/>
          </a:p>
          <a:p>
            <a:pPr lvl="0"/>
            <a:r>
              <a:rPr lang="en-GB" sz="2600" dirty="0" smtClean="0"/>
              <a:t>Applications </a:t>
            </a:r>
            <a:r>
              <a:rPr lang="en-GB" sz="2600" dirty="0"/>
              <a:t>up overall by 27% on same point last year and up for all </a:t>
            </a:r>
            <a:r>
              <a:rPr lang="en-GB" sz="2600" dirty="0" smtClean="0"/>
              <a:t>cohorts</a:t>
            </a:r>
            <a:endParaRPr lang="en-GB" sz="2600" dirty="0"/>
          </a:p>
          <a:p>
            <a:pPr lvl="0"/>
            <a:r>
              <a:rPr lang="en-GB" sz="2600" dirty="0"/>
              <a:t>EU </a:t>
            </a:r>
            <a:r>
              <a:rPr lang="en-GB" sz="2600" dirty="0" smtClean="0"/>
              <a:t>applications </a:t>
            </a:r>
            <a:r>
              <a:rPr lang="en-GB" sz="2600" dirty="0"/>
              <a:t>have not decreased as </a:t>
            </a:r>
            <a:r>
              <a:rPr lang="en-GB" sz="2600" dirty="0" smtClean="0"/>
              <a:t>yet</a:t>
            </a:r>
          </a:p>
          <a:p>
            <a:pPr lvl="0"/>
            <a:r>
              <a:rPr lang="en-GB" sz="2600" dirty="0" smtClean="0"/>
              <a:t>International up </a:t>
            </a:r>
            <a:r>
              <a:rPr lang="en-GB" sz="2600" dirty="0"/>
              <a:t>by 18</a:t>
            </a:r>
            <a:r>
              <a:rPr lang="en-GB" sz="2600" dirty="0" smtClean="0"/>
              <a:t>%</a:t>
            </a:r>
          </a:p>
          <a:p>
            <a:pPr lvl="0"/>
            <a:endParaRPr lang="en-GB" sz="2600" dirty="0" smtClean="0"/>
          </a:p>
          <a:p>
            <a:r>
              <a:rPr lang="en-GB" sz="2600" dirty="0"/>
              <a:t>Growing role of Alumni Ambassadors - recent graduates around the world advising and encouraging applicants. </a:t>
            </a:r>
            <a:r>
              <a:rPr lang="en-GB" sz="3600" dirty="0"/>
              <a:t>  </a:t>
            </a:r>
            <a:endParaRPr lang="en-GB" sz="3600" dirty="0" smtClean="0"/>
          </a:p>
          <a:p>
            <a:pPr lvl="1"/>
            <a:r>
              <a:rPr lang="en-GB" sz="2600" dirty="0" smtClean="0"/>
              <a:t>Number </a:t>
            </a:r>
            <a:r>
              <a:rPr lang="en-GB" sz="2600" dirty="0"/>
              <a:t>of Ambassadors doubled to 440 across 51 countries in 2020/21 - thank you</a:t>
            </a:r>
            <a:r>
              <a:rPr lang="en-GB" sz="2600" dirty="0" smtClean="0"/>
              <a:t>!</a:t>
            </a: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1467317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59452" y="312953"/>
            <a:ext cx="63296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200" b="1" dirty="0">
                <a:solidFill>
                  <a:schemeClr val="accent5"/>
                </a:solidFill>
                <a:latin typeface="+mj-lt"/>
                <a:ea typeface="+mj-ea"/>
                <a:cs typeface="+mj-cs"/>
              </a:rPr>
              <a:t>What can be the positives from 2020?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06783" y="1063416"/>
            <a:ext cx="7989047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57213" indent="-557213">
              <a:buAutoNum type="arabicPeriod"/>
            </a:pPr>
            <a:r>
              <a:rPr lang="en-GB" sz="2600" dirty="0"/>
              <a:t>The world is learning to cope with, and defeat, a new </a:t>
            </a:r>
          </a:p>
          <a:p>
            <a:r>
              <a:rPr lang="en-GB" sz="2600" dirty="0"/>
              <a:t>        </a:t>
            </a:r>
            <a:r>
              <a:rPr lang="en-GB" sz="2600" dirty="0" smtClean="0"/>
              <a:t> virus</a:t>
            </a:r>
            <a:r>
              <a:rPr lang="en-GB" sz="2600" dirty="0"/>
              <a:t>; universities have made major contributions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06783" y="2031464"/>
            <a:ext cx="757463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600" dirty="0"/>
              <a:t>2.   Universities adapted remarkably quickly/effectively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2929" y="2654519"/>
            <a:ext cx="7828553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600" dirty="0"/>
              <a:t>3.   “Internationalisation without travel” can be achieved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2929" y="3272208"/>
            <a:ext cx="7741286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57213" indent="-557213">
              <a:buAutoNum type="arabicPeriod" startAt="4"/>
            </a:pPr>
            <a:r>
              <a:rPr lang="en-GB" sz="2600" dirty="0"/>
              <a:t>Change has been accelerated and some of it will be </a:t>
            </a:r>
          </a:p>
          <a:p>
            <a:r>
              <a:rPr lang="en-GB" sz="2600" dirty="0"/>
              <a:t>         irreversible (if we so wish)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06783" y="4290006"/>
            <a:ext cx="7845289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600" dirty="0"/>
              <a:t>5.   Inequalities have been exacerbated, their profile has </a:t>
            </a:r>
          </a:p>
          <a:p>
            <a:r>
              <a:rPr lang="en-GB" sz="2600" dirty="0"/>
              <a:t>       </a:t>
            </a:r>
            <a:r>
              <a:rPr lang="en-GB" sz="2600" dirty="0" smtClean="0"/>
              <a:t> </a:t>
            </a:r>
            <a:r>
              <a:rPr lang="en-GB" sz="2600" dirty="0"/>
              <a:t>been raised: the transformative power of education</a:t>
            </a:r>
          </a:p>
          <a:p>
            <a:r>
              <a:rPr lang="en-GB" sz="2600" dirty="0"/>
              <a:t>        </a:t>
            </a:r>
            <a:r>
              <a:rPr lang="en-GB" sz="2600" dirty="0" smtClean="0"/>
              <a:t>is </a:t>
            </a:r>
            <a:r>
              <a:rPr lang="en-GB" sz="2600" dirty="0"/>
              <a:t>needed more than ever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06783" y="5707914"/>
            <a:ext cx="782855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8163" indent="-538163"/>
            <a:r>
              <a:rPr lang="en-GB" sz="2600" dirty="0"/>
              <a:t>6</a:t>
            </a:r>
            <a:r>
              <a:rPr lang="en-GB" sz="2600" dirty="0" smtClean="0"/>
              <a:t>.   Into University - </a:t>
            </a:r>
            <a:r>
              <a:rPr lang="en-GB" sz="2600" dirty="0"/>
              <a:t>new commitment to help address educational </a:t>
            </a:r>
            <a:r>
              <a:rPr lang="en-GB" sz="2600" dirty="0" smtClean="0"/>
              <a:t>inequality – thank you donors!</a:t>
            </a: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1457104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DBBBB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DBBBB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DBBBB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DBBBB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56790" y="400672"/>
            <a:ext cx="79143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solidFill>
                  <a:schemeClr val="accent5"/>
                </a:solidFill>
                <a:latin typeface="+mj-lt"/>
                <a:ea typeface="+mj-ea"/>
                <a:cs typeface="+mj-cs"/>
              </a:rPr>
              <a:t>Reflections/discussion </a:t>
            </a:r>
            <a:r>
              <a:rPr lang="en-GB" sz="3200" b="1" dirty="0">
                <a:solidFill>
                  <a:schemeClr val="accent5"/>
                </a:solidFill>
                <a:latin typeface="+mj-lt"/>
                <a:ea typeface="+mj-ea"/>
                <a:cs typeface="+mj-cs"/>
              </a:rPr>
              <a:t>points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611" y="1423076"/>
            <a:ext cx="8005268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2438" indent="-452438">
              <a:buAutoNum type="arabicPeriod"/>
            </a:pPr>
            <a:r>
              <a:rPr lang="en-GB" sz="2600" dirty="0"/>
              <a:t>Universities are highly resilient organisations, many in</a:t>
            </a:r>
          </a:p>
          <a:p>
            <a:pPr marL="452438" indent="-452438"/>
            <a:r>
              <a:rPr lang="en-GB" sz="2600" dirty="0"/>
              <a:t>   Europe are hundreds of years old &amp; have survived wars, </a:t>
            </a:r>
          </a:p>
          <a:p>
            <a:pPr marL="452438" indent="-452438"/>
            <a:r>
              <a:rPr lang="en-GB" sz="2600" dirty="0"/>
              <a:t>   pandemics, civil unrest, famines etc. </a:t>
            </a:r>
            <a:r>
              <a:rPr lang="en-GB" sz="2600" b="1" dirty="0"/>
              <a:t>Be confident!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9611" y="2849150"/>
            <a:ext cx="7913257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600" dirty="0"/>
              <a:t>2.   Universities that flourish will be those that adapt best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9611" y="3475005"/>
            <a:ext cx="8415765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600" dirty="0"/>
              <a:t>3.   Collaboration more important than </a:t>
            </a:r>
            <a:r>
              <a:rPr lang="en-GB" sz="2600" dirty="0" smtClean="0"/>
              <a:t>ever (EU </a:t>
            </a:r>
            <a:r>
              <a:rPr lang="en-GB" sz="2600" smtClean="0"/>
              <a:t>and beyond)</a:t>
            </a:r>
            <a:endParaRPr lang="en-GB" sz="2600" dirty="0"/>
          </a:p>
        </p:txBody>
      </p:sp>
      <p:sp>
        <p:nvSpPr>
          <p:cNvPr id="6" name="TextBox 5"/>
          <p:cNvSpPr txBox="1"/>
          <p:nvPr/>
        </p:nvSpPr>
        <p:spPr>
          <a:xfrm>
            <a:off x="539611" y="4100860"/>
            <a:ext cx="7752250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57213" indent="-557213">
              <a:buAutoNum type="arabicPeriod" startAt="4"/>
            </a:pPr>
            <a:r>
              <a:rPr lang="en-GB" sz="2600" dirty="0"/>
              <a:t>If we are smart about harnessing the changes that </a:t>
            </a:r>
          </a:p>
          <a:p>
            <a:r>
              <a:rPr lang="en-GB" sz="2600" dirty="0"/>
              <a:t>    </a:t>
            </a:r>
            <a:r>
              <a:rPr lang="en-GB" sz="2600" dirty="0" smtClean="0"/>
              <a:t>have </a:t>
            </a:r>
            <a:r>
              <a:rPr lang="en-GB" sz="2600" dirty="0"/>
              <a:t>worked well, this period can have a net benefit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9611" y="5126824"/>
            <a:ext cx="7659084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57213" indent="-557213">
              <a:buAutoNum type="arabicPeriod" startAt="5"/>
            </a:pPr>
            <a:r>
              <a:rPr lang="en-GB" sz="2600" b="1" dirty="0"/>
              <a:t>The transformative power of education is needed </a:t>
            </a:r>
          </a:p>
          <a:p>
            <a:r>
              <a:rPr lang="en-GB" sz="2600" b="1" dirty="0"/>
              <a:t>                           now more than ever</a:t>
            </a:r>
          </a:p>
        </p:txBody>
      </p:sp>
    </p:spTree>
    <p:extLst>
      <p:ext uri="{BB962C8B-B14F-4D97-AF65-F5344CB8AC3E}">
        <p14:creationId xmlns:p14="http://schemas.microsoft.com/office/powerpoint/2010/main" val="2016823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DBBBB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DBBBB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DBBBB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DBBBB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585" y="384252"/>
            <a:ext cx="7332166" cy="731168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 smtClean="0">
                <a:solidFill>
                  <a:schemeClr val="accent5"/>
                </a:solidFill>
              </a:rPr>
              <a:t>Conclusions from last year…</a:t>
            </a:r>
            <a:endParaRPr lang="en-GB" sz="3200" b="1" dirty="0">
              <a:solidFill>
                <a:schemeClr val="accent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585" y="1290918"/>
            <a:ext cx="7508425" cy="5063406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Much to be proud of</a:t>
            </a:r>
          </a:p>
          <a:p>
            <a:r>
              <a:rPr lang="en-GB" dirty="0" smtClean="0"/>
              <a:t>As robust a position as any UK university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Significant external events to come</a:t>
            </a:r>
          </a:p>
          <a:p>
            <a:r>
              <a:rPr lang="en-GB" dirty="0" smtClean="0"/>
              <a:t>Strategy 2030 sets high-level principles and aims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Staff and alumni buy-in essential to delivery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836585" y="2213901"/>
            <a:ext cx="5592082" cy="65175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7767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585" y="233645"/>
            <a:ext cx="7332166" cy="731168"/>
          </a:xfrm>
        </p:spPr>
        <p:txBody>
          <a:bodyPr/>
          <a:lstStyle/>
          <a:p>
            <a:pPr algn="ctr"/>
            <a:r>
              <a:rPr lang="en-GB" sz="3200" b="1" dirty="0">
                <a:solidFill>
                  <a:schemeClr val="accent5"/>
                </a:solidFill>
              </a:rP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585" y="1133745"/>
            <a:ext cx="7508425" cy="5220579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tx1"/>
                </a:solidFill>
              </a:rPr>
              <a:t>Much to be proud of</a:t>
            </a:r>
          </a:p>
          <a:p>
            <a:r>
              <a:rPr lang="en-GB" dirty="0"/>
              <a:t>As robust a position as any UK university</a:t>
            </a:r>
          </a:p>
          <a:p>
            <a:r>
              <a:rPr lang="en-GB" dirty="0">
                <a:solidFill>
                  <a:schemeClr val="tx1"/>
                </a:solidFill>
              </a:rPr>
              <a:t>Significant external events </a:t>
            </a:r>
            <a:r>
              <a:rPr lang="en-GB" dirty="0"/>
              <a:t>will continue (Pandemic, </a:t>
            </a:r>
            <a:r>
              <a:rPr lang="en-GB" dirty="0" err="1"/>
              <a:t>Brexit</a:t>
            </a:r>
            <a:r>
              <a:rPr lang="en-GB" dirty="0"/>
              <a:t>, ?) adaptation will remain </a:t>
            </a:r>
            <a:r>
              <a:rPr lang="en-GB" dirty="0" smtClean="0"/>
              <a:t>critical</a:t>
            </a:r>
          </a:p>
          <a:p>
            <a:r>
              <a:rPr lang="en-GB" dirty="0" smtClean="0"/>
              <a:t>Delivering against strategic priorities through Curriculum </a:t>
            </a:r>
            <a:r>
              <a:rPr lang="en-GB" dirty="0"/>
              <a:t>Transformation and </a:t>
            </a:r>
            <a:r>
              <a:rPr lang="en-GB" dirty="0" smtClean="0"/>
              <a:t>Reshaping</a:t>
            </a:r>
            <a:endParaRPr lang="en-GB" dirty="0"/>
          </a:p>
          <a:p>
            <a:r>
              <a:rPr lang="en-GB" dirty="0">
                <a:solidFill>
                  <a:schemeClr val="tx1"/>
                </a:solidFill>
              </a:rPr>
              <a:t>Staff and alumni buy-in essential to delivery</a:t>
            </a:r>
          </a:p>
        </p:txBody>
      </p:sp>
    </p:spTree>
    <p:extLst>
      <p:ext uri="{BB962C8B-B14F-4D97-AF65-F5344CB8AC3E}">
        <p14:creationId xmlns:p14="http://schemas.microsoft.com/office/powerpoint/2010/main" val="275821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200" b="1" dirty="0" smtClean="0">
                <a:solidFill>
                  <a:schemeClr val="accent5"/>
                </a:solidFill>
              </a:rPr>
              <a:t>Staff and Student </a:t>
            </a:r>
            <a:r>
              <a:rPr lang="en-GB" sz="3200" b="1" dirty="0">
                <a:solidFill>
                  <a:schemeClr val="accent5"/>
                </a:solidFill>
              </a:rPr>
              <a:t>numbers 2019/20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5794834"/>
              </p:ext>
            </p:extLst>
          </p:nvPr>
        </p:nvGraphicFramePr>
        <p:xfrm>
          <a:off x="628650" y="1825625"/>
          <a:ext cx="7886700" cy="296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16574">
                  <a:extLst>
                    <a:ext uri="{9D8B030D-6E8A-4147-A177-3AD203B41FA5}">
                      <a16:colId xmlns:a16="http://schemas.microsoft.com/office/drawing/2014/main" val="1348710318"/>
                    </a:ext>
                  </a:extLst>
                </a:gridCol>
                <a:gridCol w="1698172">
                  <a:extLst>
                    <a:ext uri="{9D8B030D-6E8A-4147-A177-3AD203B41FA5}">
                      <a16:colId xmlns:a16="http://schemas.microsoft.com/office/drawing/2014/main" val="2623782778"/>
                    </a:ext>
                  </a:extLst>
                </a:gridCol>
                <a:gridCol w="1871954">
                  <a:extLst>
                    <a:ext uri="{9D8B030D-6E8A-4147-A177-3AD203B41FA5}">
                      <a16:colId xmlns:a16="http://schemas.microsoft.com/office/drawing/2014/main" val="19845018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1" dirty="0" smtClean="0"/>
                        <a:t>College / Professional Services Group</a:t>
                      </a:r>
                      <a:endParaRPr lang="en-GB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 smtClean="0"/>
                        <a:t>Staff numbers</a:t>
                      </a:r>
                      <a:endParaRPr lang="en-GB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 smtClean="0"/>
                        <a:t>Student numbers</a:t>
                      </a:r>
                      <a:endParaRPr lang="en-GB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521304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Arts, Humanities &amp; Social Sciences</a:t>
                      </a:r>
                      <a:endParaRPr lang="en-GB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3,943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25,815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084430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Medicine &amp; Veterinary Medicine</a:t>
                      </a:r>
                      <a:endParaRPr lang="en-GB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3,326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7,250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811612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Science &amp; Engineering</a:t>
                      </a:r>
                      <a:endParaRPr lang="en-GB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3,853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11,445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417055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Corporate Services Group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2,358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-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60550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Information Services Group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797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-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720773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University Secretary’s Group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1,330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-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923448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 smtClean="0"/>
                        <a:t>Total number</a:t>
                      </a:r>
                      <a:endParaRPr lang="en-GB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15,607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44,510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848202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666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5354"/>
            <a:ext cx="9144000" cy="658351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200" b="1" dirty="0">
                <a:solidFill>
                  <a:schemeClr val="accent5"/>
                </a:solidFill>
              </a:rPr>
              <a:t>Student Body by College &amp; domicile region on </a:t>
            </a:r>
            <a:r>
              <a:rPr lang="en-GB" sz="3200" b="1" dirty="0" smtClean="0">
                <a:solidFill>
                  <a:schemeClr val="accent5"/>
                </a:solidFill>
              </a:rPr>
              <a:t>entry 2019/20</a:t>
            </a:r>
            <a:endParaRPr lang="en-GB" sz="3200" b="1" dirty="0">
              <a:solidFill>
                <a:schemeClr val="accent5"/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5220918"/>
              </p:ext>
            </p:extLst>
          </p:nvPr>
        </p:nvGraphicFramePr>
        <p:xfrm>
          <a:off x="349604" y="4649069"/>
          <a:ext cx="4222396" cy="1854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69128">
                  <a:extLst>
                    <a:ext uri="{9D8B030D-6E8A-4147-A177-3AD203B41FA5}">
                      <a16:colId xmlns:a16="http://schemas.microsoft.com/office/drawing/2014/main" val="2650171579"/>
                    </a:ext>
                  </a:extLst>
                </a:gridCol>
                <a:gridCol w="953268">
                  <a:extLst>
                    <a:ext uri="{9D8B030D-6E8A-4147-A177-3AD203B41FA5}">
                      <a16:colId xmlns:a16="http://schemas.microsoft.com/office/drawing/2014/main" val="2904411794"/>
                    </a:ext>
                  </a:extLst>
                </a:gridCol>
              </a:tblGrid>
              <a:tr h="677186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Arts, Humanities &amp; Social Sciences</a:t>
                      </a:r>
                      <a:endParaRPr lang="en-GB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25,815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0810568"/>
                  </a:ext>
                </a:extLst>
              </a:tr>
              <a:tr h="392338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Medicine &amp; Veterinary Medicine</a:t>
                      </a:r>
                      <a:endParaRPr lang="en-GB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7,250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9342312"/>
                  </a:ext>
                </a:extLst>
              </a:tr>
              <a:tr h="392338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Science &amp; engineering</a:t>
                      </a:r>
                      <a:endParaRPr lang="en-GB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11,445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2990502"/>
                  </a:ext>
                </a:extLst>
              </a:tr>
              <a:tr h="392338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Total number of students</a:t>
                      </a:r>
                      <a:endParaRPr lang="en-GB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44,510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7333993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0688451"/>
              </p:ext>
            </p:extLst>
          </p:nvPr>
        </p:nvGraphicFramePr>
        <p:xfrm>
          <a:off x="4737356" y="4649069"/>
          <a:ext cx="4116498" cy="1854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21611">
                  <a:extLst>
                    <a:ext uri="{9D8B030D-6E8A-4147-A177-3AD203B41FA5}">
                      <a16:colId xmlns:a16="http://schemas.microsoft.com/office/drawing/2014/main" val="1013656448"/>
                    </a:ext>
                  </a:extLst>
                </a:gridCol>
                <a:gridCol w="1594887">
                  <a:extLst>
                    <a:ext uri="{9D8B030D-6E8A-4147-A177-3AD203B41FA5}">
                      <a16:colId xmlns:a16="http://schemas.microsoft.com/office/drawing/2014/main" val="8460847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Scotland</a:t>
                      </a:r>
                      <a:endParaRPr lang="en-GB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11,455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71601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International</a:t>
                      </a:r>
                      <a:endParaRPr lang="en-GB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16,375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92624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Other UK</a:t>
                      </a:r>
                      <a:endParaRPr lang="en-GB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11,300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01745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Other EU</a:t>
                      </a:r>
                      <a:endParaRPr lang="en-GB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5,380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2812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Total number of students</a:t>
                      </a:r>
                      <a:endParaRPr lang="en-GB" sz="14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 44,510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8381716"/>
                  </a:ext>
                </a:extLst>
              </a:tr>
            </a:tbl>
          </a:graphicData>
        </a:graphic>
      </p:graphicFrame>
      <p:graphicFrame>
        <p:nvGraphicFramePr>
          <p:cNvPr id="15" name="Chart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8467209"/>
              </p:ext>
            </p:extLst>
          </p:nvPr>
        </p:nvGraphicFramePr>
        <p:xfrm>
          <a:off x="106362" y="773704"/>
          <a:ext cx="4465638" cy="38753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" name="Chart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2851587"/>
              </p:ext>
            </p:extLst>
          </p:nvPr>
        </p:nvGraphicFramePr>
        <p:xfrm>
          <a:off x="4678362" y="773704"/>
          <a:ext cx="4465638" cy="35950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29036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128659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>
                <a:solidFill>
                  <a:schemeClr val="accent5"/>
                </a:solidFill>
              </a:rPr>
              <a:t>Level of Study by College 2019/20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9907155"/>
              </p:ext>
            </p:extLst>
          </p:nvPr>
        </p:nvGraphicFramePr>
        <p:xfrm>
          <a:off x="656566" y="1808820"/>
          <a:ext cx="7920880" cy="2590800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25202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0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51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01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51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GB" sz="20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n>
                            <a:noFill/>
                          </a:ln>
                        </a:rPr>
                        <a:t>UG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n>
                            <a:noFill/>
                          </a:ln>
                        </a:rPr>
                        <a:t>PGT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n>
                            <a:noFill/>
                          </a:ln>
                        </a:rPr>
                        <a:t>PGR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n>
                            <a:noFill/>
                          </a:ln>
                        </a:rPr>
                        <a:t>Total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2000" dirty="0">
                          <a:ln>
                            <a:noFill/>
                          </a:ln>
                        </a:rPr>
                        <a:t>Arts, Humanities &amp; Social Sciences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16,370</a:t>
                      </a:r>
                      <a:endParaRPr lang="en-GB" sz="20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7,235</a:t>
                      </a:r>
                      <a:endParaRPr lang="en-GB" sz="20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2,210</a:t>
                      </a:r>
                      <a:endParaRPr lang="en-GB" sz="20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25,815</a:t>
                      </a:r>
                      <a:endParaRPr lang="en-GB" sz="2000" b="1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2000" dirty="0">
                          <a:ln>
                            <a:noFill/>
                          </a:ln>
                        </a:rPr>
                        <a:t>Medicine &amp; Veterinary Medicine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3,250</a:t>
                      </a:r>
                      <a:endParaRPr lang="en-GB" sz="20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2,765</a:t>
                      </a:r>
                      <a:endParaRPr lang="en-GB" sz="20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1,235</a:t>
                      </a:r>
                      <a:endParaRPr lang="en-GB" sz="20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7,250</a:t>
                      </a:r>
                      <a:endParaRPr lang="en-GB" sz="2000" b="1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359747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2000" dirty="0">
                          <a:ln>
                            <a:noFill/>
                          </a:ln>
                        </a:rPr>
                        <a:t>Science &amp; Engineering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7,165</a:t>
                      </a:r>
                      <a:endParaRPr lang="en-GB" sz="20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1,975</a:t>
                      </a:r>
                      <a:endParaRPr lang="en-GB" sz="20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2,305</a:t>
                      </a:r>
                      <a:endParaRPr lang="en-GB" sz="20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11,445</a:t>
                      </a:r>
                      <a:endParaRPr lang="en-GB" sz="2000" b="1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855837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2000" dirty="0">
                          <a:ln>
                            <a:noFill/>
                          </a:ln>
                        </a:rPr>
                        <a:t> </a:t>
                      </a:r>
                      <a:r>
                        <a:rPr lang="en-GB" sz="2000" b="1" dirty="0">
                          <a:ln>
                            <a:noFill/>
                          </a:ln>
                        </a:rPr>
                        <a:t>Total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26,785</a:t>
                      </a:r>
                      <a:endParaRPr lang="en-GB" sz="2000" b="1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11,975</a:t>
                      </a:r>
                      <a:endParaRPr lang="en-GB" sz="2000" b="1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5,750</a:t>
                      </a:r>
                      <a:endParaRPr lang="en-GB" sz="2000" b="1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44,510</a:t>
                      </a:r>
                      <a:endParaRPr lang="en-GB" sz="2000" b="1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67870" y="5094185"/>
            <a:ext cx="3195355" cy="92333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UG    undergraduate</a:t>
            </a:r>
          </a:p>
          <a:p>
            <a:r>
              <a:rPr lang="en-GB" dirty="0"/>
              <a:t>PGT  postgraduate taught</a:t>
            </a:r>
          </a:p>
          <a:p>
            <a:r>
              <a:rPr lang="en-GB" dirty="0"/>
              <a:t>PGR  postgraduate research</a:t>
            </a:r>
          </a:p>
        </p:txBody>
      </p:sp>
    </p:spTree>
    <p:extLst>
      <p:ext uri="{BB962C8B-B14F-4D97-AF65-F5344CB8AC3E}">
        <p14:creationId xmlns:p14="http://schemas.microsoft.com/office/powerpoint/2010/main" val="3071766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8678" y="6136373"/>
            <a:ext cx="87001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Please note: The figures above represent all students matriculate during the session. Domicile on entry is declared by the student when first matriculating</a:t>
            </a:r>
            <a:r>
              <a:rPr lang="en-GB" sz="1000" dirty="0" smtClean="0"/>
              <a:t>.</a:t>
            </a:r>
            <a:endParaRPr lang="en-GB" sz="1000" dirty="0"/>
          </a:p>
        </p:txBody>
      </p:sp>
      <p:sp>
        <p:nvSpPr>
          <p:cNvPr id="3" name="Rectangle 2"/>
          <p:cNvSpPr/>
          <p:nvPr/>
        </p:nvSpPr>
        <p:spPr>
          <a:xfrm>
            <a:off x="503463" y="151386"/>
            <a:ext cx="8362950" cy="1077218"/>
          </a:xfrm>
          <a:prstGeom prst="rect">
            <a:avLst/>
          </a:prstGeom>
          <a:solidFill>
            <a:srgbClr val="FFFFFF"/>
          </a:solidFill>
        </p:spPr>
        <p:txBody>
          <a:bodyPr wrap="square">
            <a:spAutoFit/>
          </a:bodyPr>
          <a:lstStyle/>
          <a:p>
            <a:pPr algn="ctr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GB" sz="3200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Top 20 non-UK domicile on </a:t>
            </a:r>
            <a:r>
              <a:rPr lang="en-GB" sz="32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entry 2019/20, </a:t>
            </a:r>
            <a:r>
              <a:rPr lang="en-GB" sz="3200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number of </a:t>
            </a:r>
            <a:r>
              <a:rPr lang="en-GB" sz="32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students </a:t>
            </a:r>
            <a:r>
              <a:rPr lang="en-GB" sz="3200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per </a:t>
            </a:r>
            <a:r>
              <a:rPr lang="en-GB" sz="32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country at all levels of study</a:t>
            </a:r>
            <a:endParaRPr lang="en-GB" sz="3200" b="1" dirty="0">
              <a:solidFill>
                <a:schemeClr val="accent1">
                  <a:lumMod val="75000"/>
                </a:schemeClr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852102" y="2996541"/>
            <a:ext cx="140420" cy="134972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852102" y="3176561"/>
            <a:ext cx="140507" cy="13497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9" name="TextBox 3"/>
          <p:cNvSpPr txBox="1"/>
          <p:nvPr/>
        </p:nvSpPr>
        <p:spPr>
          <a:xfrm>
            <a:off x="7039329" y="2928968"/>
            <a:ext cx="1732280" cy="517594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100" dirty="0" smtClean="0"/>
              <a:t>International</a:t>
            </a:r>
          </a:p>
          <a:p>
            <a:r>
              <a:rPr lang="en-GB" dirty="0" smtClean="0"/>
              <a:t>European Union</a:t>
            </a:r>
            <a:endParaRPr lang="en-GB" sz="1100" dirty="0" smtClean="0"/>
          </a:p>
          <a:p>
            <a:endParaRPr lang="en-GB" sz="1100" dirty="0"/>
          </a:p>
        </p:txBody>
      </p:sp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2901041"/>
              </p:ext>
            </p:extLst>
          </p:nvPr>
        </p:nvGraphicFramePr>
        <p:xfrm>
          <a:off x="168678" y="573773"/>
          <a:ext cx="8695353" cy="556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Oval 9"/>
          <p:cNvSpPr/>
          <p:nvPr/>
        </p:nvSpPr>
        <p:spPr>
          <a:xfrm rot="19319726">
            <a:off x="126464" y="5524520"/>
            <a:ext cx="680930" cy="315049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 rot="19319726">
            <a:off x="473424" y="5560184"/>
            <a:ext cx="680930" cy="315049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 rot="19319726">
            <a:off x="1776928" y="5531000"/>
            <a:ext cx="680930" cy="315049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292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5" y="192406"/>
            <a:ext cx="8280920" cy="813624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>
                <a:solidFill>
                  <a:schemeClr val="accent5"/>
                </a:solidFill>
              </a:rPr>
              <a:t>Undergraduate applications and acceptances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8225927"/>
              </p:ext>
            </p:extLst>
          </p:nvPr>
        </p:nvGraphicFramePr>
        <p:xfrm>
          <a:off x="628650" y="4841339"/>
          <a:ext cx="7875870" cy="1381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75174">
                  <a:extLst>
                    <a:ext uri="{9D8B030D-6E8A-4147-A177-3AD203B41FA5}">
                      <a16:colId xmlns:a16="http://schemas.microsoft.com/office/drawing/2014/main" val="725867880"/>
                    </a:ext>
                  </a:extLst>
                </a:gridCol>
                <a:gridCol w="1575174">
                  <a:extLst>
                    <a:ext uri="{9D8B030D-6E8A-4147-A177-3AD203B41FA5}">
                      <a16:colId xmlns:a16="http://schemas.microsoft.com/office/drawing/2014/main" val="3553238220"/>
                    </a:ext>
                  </a:extLst>
                </a:gridCol>
                <a:gridCol w="1575174">
                  <a:extLst>
                    <a:ext uri="{9D8B030D-6E8A-4147-A177-3AD203B41FA5}">
                      <a16:colId xmlns:a16="http://schemas.microsoft.com/office/drawing/2014/main" val="1464637731"/>
                    </a:ext>
                  </a:extLst>
                </a:gridCol>
                <a:gridCol w="1575174">
                  <a:extLst>
                    <a:ext uri="{9D8B030D-6E8A-4147-A177-3AD203B41FA5}">
                      <a16:colId xmlns:a16="http://schemas.microsoft.com/office/drawing/2014/main" val="1020811710"/>
                    </a:ext>
                  </a:extLst>
                </a:gridCol>
                <a:gridCol w="1575174">
                  <a:extLst>
                    <a:ext uri="{9D8B030D-6E8A-4147-A177-3AD203B41FA5}">
                      <a16:colId xmlns:a16="http://schemas.microsoft.com/office/drawing/2014/main" val="885724741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2018</a:t>
                      </a:r>
                      <a:endParaRPr lang="en-GB" sz="1600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Men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Women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Non-disclosed</a:t>
                      </a:r>
                      <a:r>
                        <a:rPr lang="en-GB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gender</a:t>
                      </a:r>
                      <a:endParaRPr lang="en-GB" sz="1600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41473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Applications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6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24,263 (40%)</a:t>
                      </a:r>
                      <a:endParaRPr lang="en-GB" sz="16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6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36,271 (60%)</a:t>
                      </a:r>
                      <a:endParaRPr lang="en-GB" sz="16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600" b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&lt;5</a:t>
                      </a:r>
                      <a:endParaRPr lang="en-GB" sz="1600" b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6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&lt; 60,540</a:t>
                      </a:r>
                      <a:endParaRPr lang="en-GB" sz="1600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26563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Acceptances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6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2,458 (38%)</a:t>
                      </a:r>
                      <a:endParaRPr lang="en-GB" sz="16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6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3,944 (62%)</a:t>
                      </a:r>
                      <a:endParaRPr lang="en-GB" sz="16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&lt;5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6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&lt;6,410</a:t>
                      </a:r>
                      <a:endParaRPr lang="en-GB" sz="1600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6673015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9345328"/>
              </p:ext>
            </p:extLst>
          </p:nvPr>
        </p:nvGraphicFramePr>
        <p:xfrm>
          <a:off x="628650" y="2895492"/>
          <a:ext cx="7875870" cy="1381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75174">
                  <a:extLst>
                    <a:ext uri="{9D8B030D-6E8A-4147-A177-3AD203B41FA5}">
                      <a16:colId xmlns:a16="http://schemas.microsoft.com/office/drawing/2014/main" val="725867880"/>
                    </a:ext>
                  </a:extLst>
                </a:gridCol>
                <a:gridCol w="1575174">
                  <a:extLst>
                    <a:ext uri="{9D8B030D-6E8A-4147-A177-3AD203B41FA5}">
                      <a16:colId xmlns:a16="http://schemas.microsoft.com/office/drawing/2014/main" val="3553238220"/>
                    </a:ext>
                  </a:extLst>
                </a:gridCol>
                <a:gridCol w="1575174">
                  <a:extLst>
                    <a:ext uri="{9D8B030D-6E8A-4147-A177-3AD203B41FA5}">
                      <a16:colId xmlns:a16="http://schemas.microsoft.com/office/drawing/2014/main" val="1464637731"/>
                    </a:ext>
                  </a:extLst>
                </a:gridCol>
                <a:gridCol w="1575174">
                  <a:extLst>
                    <a:ext uri="{9D8B030D-6E8A-4147-A177-3AD203B41FA5}">
                      <a16:colId xmlns:a16="http://schemas.microsoft.com/office/drawing/2014/main" val="1020811710"/>
                    </a:ext>
                  </a:extLst>
                </a:gridCol>
                <a:gridCol w="1575174">
                  <a:extLst>
                    <a:ext uri="{9D8B030D-6E8A-4147-A177-3AD203B41FA5}">
                      <a16:colId xmlns:a16="http://schemas.microsoft.com/office/drawing/2014/main" val="885724741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GB" sz="1600" b="1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2019</a:t>
                      </a:r>
                      <a:endParaRPr lang="en-GB" sz="1600" b="1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kern="120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Men</a:t>
                      </a:r>
                      <a:endParaRPr lang="en-GB" sz="1600" b="1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kern="120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Women</a:t>
                      </a:r>
                      <a:endParaRPr lang="en-GB" sz="1600" b="1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kern="120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Non-disclosed gender</a:t>
                      </a:r>
                      <a:endParaRPr lang="en-GB" sz="1600" b="1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kern="120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n-GB" sz="1600" b="1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41473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b="1" kern="120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Applications</a:t>
                      </a:r>
                      <a:endParaRPr lang="en-GB" sz="1600" b="1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6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25,600 (40%)</a:t>
                      </a:r>
                      <a:endParaRPr lang="en-GB" sz="16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6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38,036 (60%)</a:t>
                      </a:r>
                      <a:endParaRPr lang="en-GB" sz="16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600" b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  <a:endParaRPr lang="en-GB" sz="1600" b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600" b="1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63,643</a:t>
                      </a:r>
                      <a:endParaRPr lang="en-GB" sz="1600" b="1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26563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b="1" kern="120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Acceptances</a:t>
                      </a:r>
                      <a:endParaRPr lang="en-GB" sz="1600" b="1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6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2,598 (39%)</a:t>
                      </a:r>
                      <a:endParaRPr lang="en-GB" sz="16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6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4,076 (61%)</a:t>
                      </a:r>
                      <a:endParaRPr lang="en-GB" sz="16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600" b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&lt;5</a:t>
                      </a:r>
                      <a:endParaRPr lang="en-GB" sz="1600" b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600" b="1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&lt;6,680</a:t>
                      </a:r>
                      <a:endParaRPr lang="en-GB" sz="1600" b="1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673015"/>
                  </a:ext>
                </a:extLst>
              </a:tr>
            </a:tbl>
          </a:graphicData>
        </a:graphic>
      </p:graphicFrame>
      <p:graphicFrame>
        <p:nvGraphicFramePr>
          <p:cNvPr id="7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6358715"/>
              </p:ext>
            </p:extLst>
          </p:nvPr>
        </p:nvGraphicFramePr>
        <p:xfrm>
          <a:off x="628650" y="1010605"/>
          <a:ext cx="7875870" cy="1320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751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51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51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51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51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solidFill>
                            <a:schemeClr val="tx1"/>
                          </a:solidFill>
                        </a:rPr>
                        <a:t>2020</a:t>
                      </a:r>
                      <a:endParaRPr lang="en-GB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Men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Women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Non-disclosed</a:t>
                      </a:r>
                      <a:r>
                        <a:rPr lang="en-GB" sz="1600" b="1" baseline="0" dirty="0">
                          <a:solidFill>
                            <a:schemeClr val="tx1"/>
                          </a:solidFill>
                        </a:rPr>
                        <a:t> gender</a:t>
                      </a:r>
                      <a:endParaRPr lang="en-GB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Applications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26,844 (41%)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38,103 (59%)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6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600" b="1" dirty="0" smtClean="0">
                          <a:solidFill>
                            <a:schemeClr val="tx1"/>
                          </a:solidFill>
                        </a:rPr>
                        <a:t>64,952</a:t>
                      </a:r>
                      <a:endParaRPr lang="en-GB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b="1" dirty="0" smtClean="0">
                          <a:solidFill>
                            <a:schemeClr val="tx1"/>
                          </a:solidFill>
                        </a:rPr>
                        <a:t>Acceptances*</a:t>
                      </a:r>
                      <a:endParaRPr lang="en-GB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2,945 (38%)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4,717 (62%)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600" b="0" dirty="0" smtClean="0">
                          <a:solidFill>
                            <a:schemeClr val="tx1"/>
                          </a:solidFill>
                        </a:rPr>
                        <a:t>&lt;5</a:t>
                      </a:r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600" b="1" dirty="0" smtClean="0">
                          <a:solidFill>
                            <a:schemeClr val="tx1"/>
                          </a:solidFill>
                        </a:rPr>
                        <a:t>7,665</a:t>
                      </a:r>
                      <a:endParaRPr lang="en-GB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28650" y="2454442"/>
            <a:ext cx="78758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/>
              <a:t>* </a:t>
            </a:r>
            <a:r>
              <a:rPr lang="en-GB" sz="1400" dirty="0"/>
              <a:t>Note</a:t>
            </a:r>
            <a:r>
              <a:rPr lang="en-GB" sz="1400"/>
              <a:t>: actual entrant number</a:t>
            </a:r>
            <a:r>
              <a:rPr lang="en-GB" sz="1400" dirty="0"/>
              <a:t> </a:t>
            </a:r>
            <a:r>
              <a:rPr lang="en-GB" sz="1400"/>
              <a:t>is lower </a:t>
            </a:r>
            <a:r>
              <a:rPr lang="en-GB" sz="1400" dirty="0"/>
              <a:t>as a significant number deferred. </a:t>
            </a:r>
          </a:p>
        </p:txBody>
      </p:sp>
      <p:sp>
        <p:nvSpPr>
          <p:cNvPr id="8" name="Oval 7"/>
          <p:cNvSpPr/>
          <p:nvPr/>
        </p:nvSpPr>
        <p:spPr>
          <a:xfrm>
            <a:off x="7830797" y="1983642"/>
            <a:ext cx="680930" cy="315049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6893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7125" y="279137"/>
            <a:ext cx="8089750" cy="548376"/>
          </a:xfrm>
        </p:spPr>
        <p:txBody>
          <a:bodyPr>
            <a:noAutofit/>
          </a:bodyPr>
          <a:lstStyle/>
          <a:p>
            <a:pPr algn="ctr"/>
            <a:r>
              <a:rPr lang="en-GB" sz="3200" b="1" dirty="0">
                <a:solidFill>
                  <a:schemeClr val="accent5"/>
                </a:solidFill>
              </a:rPr>
              <a:t>Covid-19 </a:t>
            </a:r>
            <a:r>
              <a:rPr lang="en-GB" sz="3200" b="1" dirty="0" smtClean="0">
                <a:solidFill>
                  <a:schemeClr val="accent5"/>
                </a:solidFill>
              </a:rPr>
              <a:t>Adaptation </a:t>
            </a:r>
            <a:r>
              <a:rPr lang="en-GB" sz="3200" b="1" dirty="0">
                <a:solidFill>
                  <a:schemeClr val="accent5"/>
                </a:solidFill>
              </a:rPr>
              <a:t>&amp; Renewal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539" y="827512"/>
            <a:ext cx="8656915" cy="5767251"/>
          </a:xfrm>
        </p:spPr>
        <p:txBody>
          <a:bodyPr>
            <a:noAutofit/>
          </a:bodyPr>
          <a:lstStyle/>
          <a:p>
            <a:r>
              <a:rPr lang="en-GB" sz="2400" dirty="0" smtClean="0"/>
              <a:t>March initial </a:t>
            </a:r>
            <a:r>
              <a:rPr lang="en-GB" sz="2400" dirty="0"/>
              <a:t>response </a:t>
            </a:r>
            <a:r>
              <a:rPr lang="en-GB" sz="2400" dirty="0" smtClean="0"/>
              <a:t>3 </a:t>
            </a:r>
            <a:r>
              <a:rPr lang="en-GB" sz="2400" dirty="0"/>
              <a:t>timeframes: immediate &amp; contingency action (up to 3 months</a:t>
            </a:r>
            <a:r>
              <a:rPr lang="en-GB" sz="2400" dirty="0" smtClean="0"/>
              <a:t>), short-term (</a:t>
            </a:r>
            <a:r>
              <a:rPr lang="en-GB" sz="2400" dirty="0"/>
              <a:t>3-5 months</a:t>
            </a:r>
            <a:r>
              <a:rPr lang="en-GB" sz="2400" dirty="0" smtClean="0"/>
              <a:t>); renewal </a:t>
            </a:r>
            <a:r>
              <a:rPr lang="en-GB" sz="2400" dirty="0"/>
              <a:t>phase (3 -24 months</a:t>
            </a:r>
            <a:r>
              <a:rPr lang="en-GB" sz="2400" dirty="0" smtClean="0"/>
              <a:t>)</a:t>
            </a:r>
            <a:endParaRPr lang="en-GB" sz="2400" dirty="0"/>
          </a:p>
          <a:p>
            <a:r>
              <a:rPr lang="en-GB" sz="2400" dirty="0" smtClean="0"/>
              <a:t>April University </a:t>
            </a:r>
            <a:r>
              <a:rPr lang="en-GB" sz="2400" dirty="0"/>
              <a:t>Executive </a:t>
            </a:r>
            <a:r>
              <a:rPr lang="en-GB" sz="2400" dirty="0" smtClean="0"/>
              <a:t>agreed to Adaptation &amp; </a:t>
            </a:r>
            <a:r>
              <a:rPr lang="en-GB" sz="2400" dirty="0"/>
              <a:t>Renewal </a:t>
            </a:r>
            <a:r>
              <a:rPr lang="en-GB" sz="2400" dirty="0" smtClean="0"/>
              <a:t>process to </a:t>
            </a:r>
            <a:r>
              <a:rPr lang="en-GB" sz="2400" dirty="0"/>
              <a:t>ensure that </a:t>
            </a:r>
            <a:r>
              <a:rPr lang="en-GB" sz="2400" dirty="0" smtClean="0"/>
              <a:t>we </a:t>
            </a:r>
            <a:r>
              <a:rPr lang="en-GB" sz="2400" dirty="0"/>
              <a:t>emerge from the Covid-19 pandemic as a strong and renewed organisation </a:t>
            </a:r>
            <a:r>
              <a:rPr lang="en-GB" sz="2400" dirty="0" smtClean="0"/>
              <a:t>able </a:t>
            </a:r>
            <a:r>
              <a:rPr lang="en-GB" sz="2400" dirty="0"/>
              <a:t>to deliver against Strategy </a:t>
            </a:r>
            <a:r>
              <a:rPr lang="en-GB" sz="2400" dirty="0" smtClean="0"/>
              <a:t>2030  </a:t>
            </a:r>
          </a:p>
          <a:p>
            <a:r>
              <a:rPr lang="en-GB" sz="2400" dirty="0" smtClean="0"/>
              <a:t>Conscious decision made that Strategy 2030 remains relevant </a:t>
            </a:r>
            <a:endParaRPr lang="en-GB" sz="2400" dirty="0"/>
          </a:p>
          <a:p>
            <a:r>
              <a:rPr lang="en-GB" sz="2400" dirty="0" smtClean="0"/>
              <a:t>4 </a:t>
            </a:r>
            <a:r>
              <a:rPr lang="en-GB" sz="2400" dirty="0"/>
              <a:t>work streams: Research &amp; Innovation SVP Seckl;  Students VP Harmon; Estates &amp; Digital Infrastructure VP Martin and </a:t>
            </a:r>
            <a:r>
              <a:rPr lang="en-GB" sz="2400" dirty="0" smtClean="0"/>
              <a:t>Reshaping </a:t>
            </a:r>
            <a:r>
              <a:rPr lang="en-GB" sz="2400" dirty="0"/>
              <a:t>VP Sarah </a:t>
            </a:r>
            <a:r>
              <a:rPr lang="en-GB" sz="2400" dirty="0" smtClean="0"/>
              <a:t>Smith, all iterating weekly with an overarching group chaired by myself. </a:t>
            </a:r>
            <a:r>
              <a:rPr lang="en-GB" sz="2400" dirty="0"/>
              <a:t>R</a:t>
            </a:r>
            <a:r>
              <a:rPr lang="en-GB" sz="2400" dirty="0" smtClean="0"/>
              <a:t>eporting regularly to </a:t>
            </a:r>
            <a:r>
              <a:rPr lang="en-GB" sz="2400" dirty="0"/>
              <a:t>the University </a:t>
            </a:r>
            <a:r>
              <a:rPr lang="en-GB" sz="2400" dirty="0" smtClean="0"/>
              <a:t>Executive. </a:t>
            </a:r>
          </a:p>
          <a:p>
            <a:r>
              <a:rPr lang="en-GB" sz="2400" dirty="0"/>
              <a:t>Financial</a:t>
            </a:r>
          </a:p>
          <a:p>
            <a:pPr lvl="1"/>
            <a:r>
              <a:rPr lang="en-GB" sz="2000" dirty="0"/>
              <a:t>Key income streams, e.g. accommodation and catering, reduced by £11m</a:t>
            </a:r>
          </a:p>
          <a:p>
            <a:pPr lvl="1"/>
            <a:r>
              <a:rPr lang="en-GB" sz="2000" dirty="0"/>
              <a:t>Operating surplus reduced by 22% to £48m</a:t>
            </a:r>
          </a:p>
          <a:p>
            <a:pPr lvl="1"/>
            <a:r>
              <a:rPr lang="en-GB" sz="2000" dirty="0"/>
              <a:t>All capital projects that could be safely paused were put on hold, lowering capital spend to £104 million</a:t>
            </a:r>
          </a:p>
          <a:p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2982330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EE0117BA4B6B047A6E31594D39FFE1C" ma:contentTypeVersion="12" ma:contentTypeDescription="Create a new document." ma:contentTypeScope="" ma:versionID="a65d4524e1b95e36b8894b9ab78fde54">
  <xsd:schema xmlns:xsd="http://www.w3.org/2001/XMLSchema" xmlns:xs="http://www.w3.org/2001/XMLSchema" xmlns:p="http://schemas.microsoft.com/office/2006/metadata/properties" xmlns:ns2="e464705b-7b8e-455a-8d87-033e86e00802" xmlns:ns3="95614e7e-616b-45dc-977d-d64f4ca97c79" targetNamespace="http://schemas.microsoft.com/office/2006/metadata/properties" ma:root="true" ma:fieldsID="9e4f6ffc5d8c9c7e63921d4ff74391ad" ns2:_="" ns3:_="">
    <xsd:import namespace="e464705b-7b8e-455a-8d87-033e86e00802"/>
    <xsd:import namespace="95614e7e-616b-45dc-977d-d64f4ca97c7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64705b-7b8e-455a-8d87-033e86e0080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1" nillable="true" ma:displayName="Location" ma:internalName="MediaServiceLocatio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8" nillable="true" ma:displayName="Tags" ma:internalName="MediaServiceAutoTags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614e7e-616b-45dc-977d-d64f4ca97c79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E649787-3E95-4D9C-9FAB-F214B89CE45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1E234F5-F5DC-48BE-828C-59D1F67EB2D3}">
  <ds:schemaRefs>
    <ds:schemaRef ds:uri="http://schemas.microsoft.com/office/2006/metadata/properties"/>
    <ds:schemaRef ds:uri="http://purl.org/dc/elements/1.1/"/>
    <ds:schemaRef ds:uri="e464705b-7b8e-455a-8d87-033e86e00802"/>
    <ds:schemaRef ds:uri="http://www.w3.org/XML/1998/namespace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95614e7e-616b-45dc-977d-d64f4ca97c79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B4D094A-9A3A-4634-934D-4133567357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464705b-7b8e-455a-8d87-033e86e00802"/>
    <ds:schemaRef ds:uri="95614e7e-616b-45dc-977d-d64f4ca97c7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2484</TotalTime>
  <Words>2643</Words>
  <Application>Microsoft Office PowerPoint</Application>
  <PresentationFormat>On-screen Show (4:3)</PresentationFormat>
  <Paragraphs>407</Paragraphs>
  <Slides>30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Calibri</vt:lpstr>
      <vt:lpstr>Calibri Light</vt:lpstr>
      <vt:lpstr>Times New Roman</vt:lpstr>
      <vt:lpstr>Office Theme</vt:lpstr>
      <vt:lpstr>General Council  Review of Academic Year 2019/20  6 February 2021</vt:lpstr>
      <vt:lpstr>Overview</vt:lpstr>
      <vt:lpstr>Conclusions from last year…</vt:lpstr>
      <vt:lpstr>Staff and Student numbers 2019/20</vt:lpstr>
      <vt:lpstr>Student Body by College &amp; domicile region on entry 2019/20</vt:lpstr>
      <vt:lpstr>Level of Study by College 2019/20</vt:lpstr>
      <vt:lpstr>PowerPoint Presentation</vt:lpstr>
      <vt:lpstr>Undergraduate applications and acceptances</vt:lpstr>
      <vt:lpstr>Covid-19 Adaptation &amp; Renewal</vt:lpstr>
      <vt:lpstr>Covid-19 Impact: Student and Staff </vt:lpstr>
      <vt:lpstr>Covid-19 Impact: Alumni</vt:lpstr>
      <vt:lpstr>Covid-19 Research</vt:lpstr>
      <vt:lpstr>Covid-19: impact on communities and widening participation</vt:lpstr>
      <vt:lpstr>Financial review highlights to July 2020</vt:lpstr>
      <vt:lpstr>Edinburgh University Students’ Association Teaching Awards 2020</vt:lpstr>
      <vt:lpstr>EUSA Teaching Awards 2020</vt:lpstr>
      <vt:lpstr>University Awards</vt:lpstr>
      <vt:lpstr>University Awards</vt:lpstr>
      <vt:lpstr>University Awards</vt:lpstr>
      <vt:lpstr>Edinburgh Research</vt:lpstr>
      <vt:lpstr>Edinburgh Research</vt:lpstr>
      <vt:lpstr>City Region Deal</vt:lpstr>
      <vt:lpstr>City Region Deal</vt:lpstr>
      <vt:lpstr>Brexit</vt:lpstr>
      <vt:lpstr>Future </vt:lpstr>
      <vt:lpstr>Recruitment 2021-22</vt:lpstr>
      <vt:lpstr>Recruitment 2021-22</vt:lpstr>
      <vt:lpstr>PowerPoint Presentation</vt:lpstr>
      <vt:lpstr>PowerPoint Presentation</vt:lpstr>
      <vt:lpstr>Conclusion</vt:lpstr>
    </vt:vector>
  </TitlesOfParts>
  <Company>University of Edinburgh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HELLIWELL Nicola</dc:creator>
  <cp:lastModifiedBy>Peter MATHIESON</cp:lastModifiedBy>
  <cp:revision>128</cp:revision>
  <dcterms:created xsi:type="dcterms:W3CDTF">2020-01-24T09:58:20Z</dcterms:created>
  <dcterms:modified xsi:type="dcterms:W3CDTF">2021-02-05T11:57:16Z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0x010100CEE0117BA4B6B047A6E31594D39FFE1C</vt:lpwstr>
  </property>
</Properties>
</file>